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782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8BAE3E-0562-4396-B4E1-B2D021216254}" type="datetimeFigureOut">
              <a:rPr lang="ru-RU" smtClean="0"/>
              <a:pPr/>
              <a:t>25.01.2023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C68EE44-61ED-4625-B22B-8350BBECBE0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Игры и упражнения для развития фонематического </a:t>
            </a:r>
            <a:r>
              <a:rPr lang="ru-RU" smtClean="0"/>
              <a:t>слуха у детей </a:t>
            </a:r>
            <a:r>
              <a:rPr lang="ru-RU" dirty="0" smtClean="0"/>
              <a:t>дошкольного возраста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различение неречевых звуков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Различение звуков, издаваемых тихо (громко)</a:t>
            </a:r>
          </a:p>
          <a:p>
            <a:pPr>
              <a:buNone/>
            </a:pPr>
            <a:r>
              <a:rPr lang="ru-RU" dirty="0" smtClean="0"/>
              <a:t>«Далеко или близко»: имитируем звук приближающегося и удаляющегося предмета (поезд, машина и т.п.). Ребенок должен определить на слух, далеко или близко предмет.</a:t>
            </a:r>
          </a:p>
          <a:p>
            <a:pPr>
              <a:buNone/>
            </a:pPr>
            <a:r>
              <a:rPr lang="ru-RU" dirty="0" smtClean="0"/>
              <a:t>«Тихо или громко»: хлопаем в ладоши то тихо, то громко. Ребенок должен определить действие согласно громкости звука: тихо – ходить, громко – стоять на месте.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различение неречевых звуков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Развитие чувства ритма</a:t>
            </a:r>
          </a:p>
          <a:p>
            <a:pPr>
              <a:buNone/>
            </a:pPr>
            <a:r>
              <a:rPr lang="ru-RU" sz="1800" dirty="0" smtClean="0"/>
              <a:t>«Сосчитай удары»: вначале упражнение проводится с опорой на зрительный анализатор, затем просим ребенка закрыть глаза. Отстукиваем по столу 1-3 удара и просим сосчитать их. </a:t>
            </a:r>
          </a:p>
          <a:p>
            <a:pPr>
              <a:buNone/>
            </a:pPr>
            <a:r>
              <a:rPr lang="ru-RU" sz="1800" dirty="0" smtClean="0"/>
              <a:t>«Сделай, как я»: вначале упражнение проводится с опорой на зрительный анализатор, затем просим ребенка закрыть глаза. Отстукиваем по столу ритмические рисунки, просим повторить их </a:t>
            </a:r>
            <a:r>
              <a:rPr lang="en-US" sz="1800" dirty="0" smtClean="0"/>
              <a:t>I</a:t>
            </a:r>
            <a:r>
              <a:rPr lang="ru-RU" sz="1800" dirty="0" smtClean="0"/>
              <a:t>-</a:t>
            </a:r>
            <a:r>
              <a:rPr lang="en-US" sz="1800" dirty="0" smtClean="0"/>
              <a:t>II</a:t>
            </a:r>
            <a:r>
              <a:rPr lang="ru-RU" sz="1800" dirty="0" smtClean="0"/>
              <a:t>, </a:t>
            </a:r>
            <a:r>
              <a:rPr lang="en-US" sz="1800" dirty="0" smtClean="0"/>
              <a:t>II</a:t>
            </a:r>
            <a:r>
              <a:rPr lang="ru-RU" sz="1800" dirty="0" smtClean="0"/>
              <a:t>-</a:t>
            </a:r>
            <a:r>
              <a:rPr lang="en-US" sz="1800" dirty="0" smtClean="0"/>
              <a:t>I</a:t>
            </a:r>
            <a:r>
              <a:rPr lang="ru-RU" sz="1800" dirty="0" smtClean="0"/>
              <a:t>, </a:t>
            </a:r>
            <a:r>
              <a:rPr lang="en-US" sz="1800" dirty="0" smtClean="0"/>
              <a:t>I</a:t>
            </a:r>
            <a:r>
              <a:rPr lang="ru-RU" sz="1800" dirty="0" smtClean="0"/>
              <a:t>-</a:t>
            </a:r>
            <a:r>
              <a:rPr lang="en-US" sz="1800" dirty="0" smtClean="0"/>
              <a:t>III</a:t>
            </a:r>
            <a:r>
              <a:rPr lang="ru-RU" sz="1800" dirty="0" smtClean="0"/>
              <a:t>, </a:t>
            </a:r>
            <a:r>
              <a:rPr lang="en-US" sz="1800" dirty="0" smtClean="0"/>
              <a:t>III</a:t>
            </a:r>
            <a:r>
              <a:rPr lang="ru-RU" sz="1800" dirty="0" smtClean="0"/>
              <a:t>-</a:t>
            </a:r>
            <a:r>
              <a:rPr lang="en-US" sz="1800" dirty="0" smtClean="0"/>
              <a:t>I</a:t>
            </a:r>
            <a:r>
              <a:rPr lang="ru-RU" sz="1800" dirty="0" smtClean="0"/>
              <a:t>, </a:t>
            </a:r>
            <a:r>
              <a:rPr lang="en-US" sz="1800" dirty="0" smtClean="0"/>
              <a:t>II</a:t>
            </a:r>
            <a:r>
              <a:rPr lang="ru-RU" sz="1800" dirty="0" smtClean="0"/>
              <a:t>-</a:t>
            </a:r>
            <a:r>
              <a:rPr lang="en-US" sz="1800" dirty="0" smtClean="0"/>
              <a:t>III</a:t>
            </a:r>
            <a:r>
              <a:rPr lang="ru-RU" sz="1800" dirty="0" smtClean="0"/>
              <a:t>, </a:t>
            </a:r>
            <a:r>
              <a:rPr lang="en-US" sz="1800" dirty="0" smtClean="0"/>
              <a:t>III</a:t>
            </a:r>
            <a:r>
              <a:rPr lang="ru-RU" sz="1800" dirty="0" smtClean="0"/>
              <a:t>-</a:t>
            </a:r>
            <a:r>
              <a:rPr lang="en-US" sz="1800" dirty="0" smtClean="0"/>
              <a:t>II</a:t>
            </a:r>
            <a:r>
              <a:rPr lang="ru-RU" sz="1800" dirty="0" smtClean="0"/>
              <a:t>. </a:t>
            </a:r>
          </a:p>
          <a:p>
            <a:pPr>
              <a:buNone/>
            </a:pPr>
            <a:r>
              <a:rPr lang="ru-RU" sz="1800" dirty="0" smtClean="0"/>
              <a:t>«Кошка и котенок»: предлагаем послушать посчитать (воспроизвести) количество повторяющихся ударов: 2 удара (</a:t>
            </a:r>
            <a:r>
              <a:rPr lang="en-US" sz="1800" dirty="0" smtClean="0"/>
              <a:t>II</a:t>
            </a:r>
            <a:r>
              <a:rPr lang="ru-RU" sz="1800" dirty="0" smtClean="0"/>
              <a:t>) – котенок, 3 удара (</a:t>
            </a:r>
            <a:r>
              <a:rPr lang="en-US" sz="1800" dirty="0" smtClean="0"/>
              <a:t>III</a:t>
            </a:r>
            <a:r>
              <a:rPr lang="ru-RU" sz="1800" dirty="0" smtClean="0"/>
              <a:t>) – кошка. Простой вариант </a:t>
            </a:r>
            <a:r>
              <a:rPr lang="en-US" sz="1800" dirty="0" smtClean="0"/>
              <a:t>II</a:t>
            </a:r>
            <a:r>
              <a:rPr lang="ru-RU" sz="1800" dirty="0" smtClean="0"/>
              <a:t> – </a:t>
            </a:r>
            <a:r>
              <a:rPr lang="en-US" sz="1800" dirty="0" smtClean="0"/>
              <a:t>II</a:t>
            </a:r>
            <a:r>
              <a:rPr lang="ru-RU" sz="1800" dirty="0" smtClean="0"/>
              <a:t> – </a:t>
            </a:r>
            <a:r>
              <a:rPr lang="en-US" sz="1800" dirty="0" smtClean="0"/>
              <a:t>II </a:t>
            </a:r>
            <a:r>
              <a:rPr lang="ru-RU" sz="1800" dirty="0" smtClean="0"/>
              <a:t>или </a:t>
            </a:r>
            <a:r>
              <a:rPr lang="en-US" sz="1800" dirty="0" smtClean="0"/>
              <a:t>III</a:t>
            </a:r>
            <a:r>
              <a:rPr lang="ru-RU" sz="1800" dirty="0" smtClean="0"/>
              <a:t> – </a:t>
            </a:r>
            <a:r>
              <a:rPr lang="en-US" sz="1800" dirty="0" smtClean="0"/>
              <a:t>III </a:t>
            </a:r>
            <a:r>
              <a:rPr lang="ru-RU" sz="1800" dirty="0" smtClean="0"/>
              <a:t>– </a:t>
            </a:r>
            <a:r>
              <a:rPr lang="en-US" sz="1800" dirty="0" smtClean="0"/>
              <a:t>III </a:t>
            </a:r>
            <a:r>
              <a:rPr lang="ru-RU" sz="1800" dirty="0" smtClean="0"/>
              <a:t>–</a:t>
            </a:r>
            <a:r>
              <a:rPr lang="en-US" sz="1800" dirty="0" smtClean="0"/>
              <a:t>III</a:t>
            </a:r>
            <a:r>
              <a:rPr lang="ru-RU" sz="1800" dirty="0" smtClean="0"/>
              <a:t>.</a:t>
            </a:r>
          </a:p>
          <a:p>
            <a:pPr>
              <a:buNone/>
            </a:pPr>
            <a:r>
              <a:rPr lang="ru-RU" sz="1800" dirty="0" smtClean="0"/>
              <a:t>«Слушай хлопки»: дети идут по кругу. На 1 хлопок – принимают позу аиста, на 2 хлопка – позу лягушки, на 3 хлопка – возобновляют ходьбу.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дифференциация звуков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Различение голосов и </a:t>
            </a:r>
            <a:r>
              <a:rPr lang="ru-RU" b="1" dirty="0" err="1" smtClean="0"/>
              <a:t>интонированности</a:t>
            </a:r>
            <a:r>
              <a:rPr lang="ru-RU" b="1" dirty="0" smtClean="0"/>
              <a:t> речи</a:t>
            </a:r>
          </a:p>
          <a:p>
            <a:pPr>
              <a:buNone/>
            </a:pPr>
            <a:r>
              <a:rPr lang="ru-RU" sz="1800" dirty="0" smtClean="0"/>
              <a:t>«Кто говорит?»: на магнитофон записываются голоса близких и незнакомых ребенку людей, произносящих короткий стихотворный отрывок, а также самого ребенка. Просим узнать голос.</a:t>
            </a:r>
          </a:p>
          <a:p>
            <a:pPr>
              <a:buNone/>
            </a:pPr>
            <a:r>
              <a:rPr lang="ru-RU" sz="1800" dirty="0" smtClean="0"/>
              <a:t>«Лягушка»: Дети идут по кругу, один с завязанными глазами стоит внутри круга, дети говорят: «Вот лягушка по дорожке скачет, вытянувши ножки. Увидала комара, закричала…» Тот, на кого указал водящий, говорит «</a:t>
            </a:r>
            <a:r>
              <a:rPr lang="ru-RU" sz="1800" dirty="0" err="1" smtClean="0"/>
              <a:t>ква-ква-ква</a:t>
            </a:r>
            <a:r>
              <a:rPr lang="ru-RU" sz="1800" dirty="0" smtClean="0"/>
              <a:t>». По голосу водящий определяет, кто кричал. </a:t>
            </a:r>
          </a:p>
          <a:p>
            <a:pPr>
              <a:buNone/>
            </a:pPr>
            <a:r>
              <a:rPr lang="ru-RU" sz="1800" dirty="0" smtClean="0"/>
              <a:t>«Это вопрос?»: произносим короткие фразы с различной интонацией (восклицательной, вопросительной, повествовательной), просим ребенка ответить на вопрос, если он задан: «Тут стул. Там стол? Это мишка!»</a:t>
            </a:r>
          </a:p>
          <a:p>
            <a:pPr>
              <a:buNone/>
            </a:pPr>
            <a:r>
              <a:rPr lang="ru-RU" sz="1800" dirty="0" smtClean="0"/>
              <a:t>«Я сержусь»: произносим нейтральные фразы с различной интонацией (грустно, ласково, радостно, сердито). Просим ребенка назвать, какой голос сердитый. 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дифференциация звуков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Развитие речевого внимания</a:t>
            </a:r>
          </a:p>
          <a:p>
            <a:pPr>
              <a:buNone/>
            </a:pPr>
            <a:r>
              <a:rPr lang="ru-RU" sz="1800" dirty="0" smtClean="0"/>
              <a:t>«Птицы»: Дети выполняют действия по слову-сигналу: птицы летают, птицы чистят свои перышки, птицы собирают зернышки, птицы пьют воду, птицы засыпают.</a:t>
            </a:r>
          </a:p>
          <a:p>
            <a:pPr>
              <a:buNone/>
            </a:pPr>
            <a:r>
              <a:rPr lang="ru-RU" sz="1800" dirty="0" smtClean="0"/>
              <a:t>«Четыре стихии»: дети стоят по кругу, по сигналу «земля» опускают руки вниз, «вода» - вытягивают вперед, «воздух» - поднимают вверх, «огонь» - вращают в локтях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sz="1800" dirty="0" smtClean="0"/>
              <a:t>«Покажи, где растет»: Дети «гуляют по саду», если услышат название овоща – приседают, а если фрукта – поднимаются на носочки, руки поднимают вверх.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дифференциация звуков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Дифференциация фонем, близких по акустико-артикуляционным признакам.</a:t>
            </a:r>
          </a:p>
          <a:p>
            <a:pPr>
              <a:buNone/>
            </a:pPr>
            <a:r>
              <a:rPr lang="ru-RU" sz="1900" dirty="0" smtClean="0"/>
              <a:t>Дифференциация фонем проводится с использованием схем, символов звуков. Дифференцируются </a:t>
            </a:r>
            <a:r>
              <a:rPr lang="ru-RU" sz="1900" dirty="0" err="1" smtClean="0"/>
              <a:t>звонкие-глухие</a:t>
            </a:r>
            <a:r>
              <a:rPr lang="ru-RU" sz="1900" dirty="0" smtClean="0"/>
              <a:t>, </a:t>
            </a:r>
            <a:r>
              <a:rPr lang="ru-RU" sz="1900" dirty="0" err="1" smtClean="0"/>
              <a:t>твердые-мягкие</a:t>
            </a:r>
            <a:r>
              <a:rPr lang="ru-RU" sz="1900" dirty="0" smtClean="0"/>
              <a:t> звуки, свистящие – шипящие, </a:t>
            </a:r>
            <a:r>
              <a:rPr lang="ru-RU" sz="1900" dirty="0" err="1" smtClean="0"/>
              <a:t>соноры</a:t>
            </a:r>
            <a:r>
              <a:rPr lang="ru-RU" sz="1900" dirty="0" smtClean="0"/>
              <a:t>, аффрикаты (</a:t>
            </a:r>
            <a:r>
              <a:rPr lang="ru-RU" sz="1900" dirty="0" err="1" smtClean="0"/>
              <a:t>ц</a:t>
            </a:r>
            <a:r>
              <a:rPr lang="ru-RU" sz="1900" dirty="0" smtClean="0"/>
              <a:t>, ч)и их составляющие. Для успешного восприятия и дифференциации звуков речи важно связать контрастные звуки с определенными образами: С – течет водичка, Ш – шипит змея, Р – грозно лает собака или тигр, Л – гудит пароход или самолет, Ч – едет паровоз, Ц – стрекочет кузнечик. В зависимости от образа звука  в движениях изображается персонаж, вначале дети слушают звуки и реагируют на них определенным образом, затем движение сопровождается звукоподражанием.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дифференциация звуков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Дифференциация фонем, близких по акустико-артикуляционным признакам.</a:t>
            </a:r>
          </a:p>
          <a:p>
            <a:pPr>
              <a:buNone/>
            </a:pPr>
            <a:r>
              <a:rPr lang="ru-RU" sz="2400" dirty="0" smtClean="0"/>
              <a:t>«Прогулка на луг»: дети гуляют и слушают разные звуки, если услышат звук Ш – шипит змея, нужно подпрыгнуть, если С – водичка – перешагнуть, если Ж – жужжит жук – хлопнуть в ладоши, поймать жука, если Ц – попрыгать на месте и т.п.</a:t>
            </a:r>
          </a:p>
          <a:p>
            <a:pPr>
              <a:buNone/>
            </a:pPr>
            <a:r>
              <a:rPr lang="ru-RU" sz="2400" dirty="0" smtClean="0"/>
              <a:t>«Гуси и кукушка»: Если услышите К – покажите, как машет крыльями кукушка, а если Г – изобразите гуся (наклониться, вытянуть шею, руки отвести назад)</a:t>
            </a:r>
          </a:p>
          <a:p>
            <a:pPr>
              <a:buNone/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дифференциация звуков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Дифференциация фонем, близких по акустико-артикуляционным признакам.</a:t>
            </a:r>
          </a:p>
          <a:p>
            <a:pPr>
              <a:buNone/>
            </a:pPr>
            <a:r>
              <a:rPr lang="ru-RU" dirty="0" smtClean="0"/>
              <a:t>Ребенку предлагаются короткие слова, например, крыша – крыса. Уточняем, обозначают ли слова одинаковые предметы, одинаково ли они звучат. Показываем картинки крыши и крысы. Сравниваем слова по звуковому составу, выясняем, что они отличаются только звуками Ш и С.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дифференциация звуков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Дифференциация фонем, близких по акустико-артикуляционным признакам:</a:t>
            </a:r>
          </a:p>
          <a:p>
            <a:pPr>
              <a:buNone/>
            </a:pPr>
            <a:endParaRPr lang="ru-RU" i="1" u="sng" dirty="0" smtClean="0"/>
          </a:p>
          <a:p>
            <a:pPr>
              <a:buNone/>
            </a:pPr>
            <a:r>
              <a:rPr lang="ru-RU" sz="2000" dirty="0" smtClean="0"/>
              <a:t>Разложи картинки в два столбика – под схемами для С и Ш. </a:t>
            </a:r>
          </a:p>
          <a:p>
            <a:pPr>
              <a:buNone/>
            </a:pPr>
            <a:r>
              <a:rPr lang="ru-RU" sz="2000" dirty="0" smtClean="0"/>
              <a:t>Объясни значение слов (</a:t>
            </a:r>
            <a:r>
              <a:rPr lang="ru-RU" sz="2000" dirty="0" err="1" smtClean="0"/>
              <a:t>шила-сила</a:t>
            </a:r>
            <a:r>
              <a:rPr lang="ru-RU" sz="2000" dirty="0" smtClean="0"/>
              <a:t>, шут – суд, шагнуть – согнуть, каша – касса, башня – басня, </a:t>
            </a:r>
            <a:r>
              <a:rPr lang="ru-RU" sz="2000" dirty="0" err="1" smtClean="0"/>
              <a:t>ваш-вас</a:t>
            </a:r>
            <a:r>
              <a:rPr lang="ru-RU" sz="2000" dirty="0" smtClean="0"/>
              <a:t>, шипеть – сопеть, пошел – посол, шкала – скала и т.п.)</a:t>
            </a:r>
          </a:p>
          <a:p>
            <a:pPr>
              <a:buNone/>
            </a:pPr>
            <a:r>
              <a:rPr lang="ru-RU" sz="2000" dirty="0" smtClean="0"/>
              <a:t>Назвать овощи, фрукты, посуду и т.д., в названии которых есть Ш и С</a:t>
            </a:r>
          </a:p>
          <a:p>
            <a:pPr>
              <a:buNone/>
            </a:pPr>
            <a:r>
              <a:rPr lang="ru-RU" sz="2000" dirty="0" smtClean="0"/>
              <a:t>Заменить С на Ш и наоборот (с опорой на картинки) шутки – сутки, миска – мишка, каска – кашка.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дифференциация звуков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Дифференциация фонем, близких по акустико-артикуляционным признакам:</a:t>
            </a:r>
          </a:p>
          <a:p>
            <a:pPr>
              <a:buNone/>
            </a:pPr>
            <a:endParaRPr lang="ru-RU" i="1" u="sng" dirty="0" smtClean="0"/>
          </a:p>
          <a:p>
            <a:pPr>
              <a:buNone/>
            </a:pPr>
            <a:r>
              <a:rPr lang="ru-RU" dirty="0" smtClean="0"/>
              <a:t>Добавить нужное слово в предложение. Называются два слова: рожки, ложки. Надо вставить их в предложения: У козлика маленькие… На столе лежат чайные ….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навыков элементарного звукового анализа и синтеза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Развитие навыков элементарного звукового синтеза</a:t>
            </a:r>
          </a:p>
          <a:p>
            <a:pPr>
              <a:buNone/>
            </a:pPr>
            <a:r>
              <a:rPr lang="ru-RU" sz="1800" dirty="0" smtClean="0"/>
              <a:t>Поймай звуки и составь слово  (можно проводить игру с мячиками – Я кидаю тебе звуки, а мне обратно верни слово)</a:t>
            </a:r>
          </a:p>
          <a:p>
            <a:pPr>
              <a:buNone/>
            </a:pPr>
            <a:r>
              <a:rPr lang="ru-RU" sz="1800" dirty="0" smtClean="0"/>
              <a:t>Односложные слова из 3 звуков (вол, дом)</a:t>
            </a:r>
          </a:p>
          <a:p>
            <a:pPr>
              <a:buNone/>
            </a:pPr>
            <a:r>
              <a:rPr lang="ru-RU" sz="1800" dirty="0" smtClean="0"/>
              <a:t>Односложные слова из 4 звуков со стечением согласных (гном, сорт)</a:t>
            </a:r>
          </a:p>
          <a:p>
            <a:pPr>
              <a:buNone/>
            </a:pPr>
            <a:r>
              <a:rPr lang="ru-RU" sz="1800" dirty="0" smtClean="0"/>
              <a:t>Два открытых слога  (4 звука без стечения) (горы, луна)</a:t>
            </a:r>
          </a:p>
          <a:p>
            <a:pPr>
              <a:buNone/>
            </a:pPr>
            <a:r>
              <a:rPr lang="ru-RU" sz="1800" dirty="0" smtClean="0"/>
              <a:t>Слова из двух слогов со стечением согласных (кроты, соска)</a:t>
            </a:r>
          </a:p>
          <a:p>
            <a:pPr>
              <a:buNone/>
            </a:pPr>
            <a:r>
              <a:rPr lang="ru-RU" sz="1800" dirty="0" smtClean="0"/>
              <a:t>Слова из 3 открытых слогов (бараны, бумага)</a:t>
            </a: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Всего обследованных –</a:t>
            </a:r>
            <a:r>
              <a:rPr lang="ru-RU" sz="2000" b="1" dirty="0" smtClean="0">
                <a:solidFill>
                  <a:srgbClr val="FF0000"/>
                </a:solidFill>
              </a:rPr>
              <a:t> 612 </a:t>
            </a:r>
            <a:r>
              <a:rPr lang="ru-RU" sz="2000" dirty="0" smtClean="0"/>
              <a:t>человек, ОНР – </a:t>
            </a:r>
            <a:r>
              <a:rPr lang="ru-RU" sz="2000" b="1" dirty="0" smtClean="0">
                <a:solidFill>
                  <a:srgbClr val="FF0000"/>
                </a:solidFill>
              </a:rPr>
              <a:t>67 (11%), </a:t>
            </a:r>
            <a:r>
              <a:rPr lang="ru-RU" sz="2000" dirty="0" smtClean="0"/>
              <a:t>норма речевого развития </a:t>
            </a:r>
            <a:r>
              <a:rPr lang="ru-RU" sz="2000" b="1" dirty="0" smtClean="0">
                <a:solidFill>
                  <a:srgbClr val="FF0000"/>
                </a:solidFill>
              </a:rPr>
              <a:t>– 191 (32%), </a:t>
            </a:r>
            <a:r>
              <a:rPr lang="ru-RU" sz="2000" dirty="0" smtClean="0"/>
              <a:t>прочие речевые нарушения – </a:t>
            </a:r>
            <a:r>
              <a:rPr lang="ru-RU" sz="2000" b="1" dirty="0" smtClean="0">
                <a:solidFill>
                  <a:srgbClr val="FF0000"/>
                </a:solidFill>
              </a:rPr>
              <a:t>354 (57%).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4"/>
          <a:ext cx="8229600" cy="3763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5822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МДОУ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Кол-во обследованных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Тяжелые нарушения речи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Норма речевого развития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ФНР, ФФНР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186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122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39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70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71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  <a:cs typeface="Times New Roman"/>
                        </a:rPr>
                        <a:t>38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46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навыков элементарного звукового анализа и синтеза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Развитие </a:t>
            </a:r>
            <a:r>
              <a:rPr lang="ru-RU" b="1" dirty="0" err="1" smtClean="0"/>
              <a:t>звукослогового</a:t>
            </a:r>
            <a:r>
              <a:rPr lang="ru-RU" b="1" dirty="0" smtClean="0"/>
              <a:t> анализа </a:t>
            </a:r>
            <a:r>
              <a:rPr lang="ru-RU" sz="1800" dirty="0" smtClean="0"/>
              <a:t>(рекомендуется использовать «звуковой домик», фишки, схемы)</a:t>
            </a:r>
          </a:p>
          <a:p>
            <a:pPr>
              <a:buNone/>
            </a:pPr>
            <a:r>
              <a:rPr lang="ru-RU" sz="1800" dirty="0" smtClean="0"/>
              <a:t>Выделение звука на фоне слова (хлопни, если услышишь заданный звук)</a:t>
            </a:r>
          </a:p>
          <a:p>
            <a:pPr>
              <a:buNone/>
            </a:pPr>
            <a:r>
              <a:rPr lang="ru-RU" sz="1800" dirty="0" smtClean="0"/>
              <a:t>Определение границ слова (понятие о ряде, «Репка», «Паровозик»)</a:t>
            </a:r>
          </a:p>
          <a:p>
            <a:pPr>
              <a:buNone/>
            </a:pPr>
            <a:r>
              <a:rPr lang="ru-RU" sz="1800" dirty="0" smtClean="0"/>
              <a:t>Выделение 1-го и последнего звука в слове</a:t>
            </a:r>
          </a:p>
          <a:p>
            <a:pPr>
              <a:buNone/>
            </a:pPr>
            <a:r>
              <a:rPr lang="ru-RU" sz="1800" dirty="0" smtClean="0"/>
              <a:t>Определение местонахождения звука в слове – начало, середина, конец слова (Звук-путешественник, </a:t>
            </a:r>
            <a:r>
              <a:rPr lang="ru-RU" sz="1800" dirty="0" err="1" smtClean="0"/>
              <a:t>Звукоежка</a:t>
            </a:r>
            <a:r>
              <a:rPr lang="ru-RU" sz="1800" dirty="0" smtClean="0"/>
              <a:t>) </a:t>
            </a:r>
          </a:p>
          <a:p>
            <a:pPr>
              <a:buNone/>
            </a:pPr>
            <a:r>
              <a:rPr lang="ru-RU" sz="1800" dirty="0" smtClean="0"/>
              <a:t>Определение 2, 3, 4 –го…звука в слове </a:t>
            </a:r>
          </a:p>
          <a:p>
            <a:pPr>
              <a:buNone/>
            </a:pPr>
            <a:r>
              <a:rPr lang="ru-RU" sz="1800" dirty="0" smtClean="0"/>
              <a:t>Определение количества звуков в словах</a:t>
            </a:r>
          </a:p>
          <a:p>
            <a:pPr>
              <a:buNone/>
            </a:pPr>
            <a:r>
              <a:rPr lang="ru-RU" sz="1800" dirty="0" smtClean="0"/>
              <a:t>Отстукивание ритмического рисунка слов (по слогам)</a:t>
            </a:r>
          </a:p>
          <a:p>
            <a:pPr>
              <a:buNone/>
            </a:pPr>
            <a:r>
              <a:rPr lang="ru-RU" sz="1800" dirty="0" err="1" smtClean="0"/>
              <a:t>Твердый-мягкий</a:t>
            </a:r>
            <a:r>
              <a:rPr lang="ru-RU" sz="1800" dirty="0" smtClean="0"/>
              <a:t>, </a:t>
            </a:r>
            <a:r>
              <a:rPr lang="ru-RU" sz="1800" dirty="0" err="1" smtClean="0"/>
              <a:t>звонкий-глухой</a:t>
            </a:r>
            <a:r>
              <a:rPr lang="ru-RU" sz="1800" dirty="0" smtClean="0"/>
              <a:t>, </a:t>
            </a:r>
            <a:r>
              <a:rPr lang="ru-RU" sz="1800" smtClean="0"/>
              <a:t>звуковые схемы</a:t>
            </a:r>
            <a:endParaRPr lang="ru-RU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Фонематический слух</a:t>
            </a:r>
            <a:r>
              <a:rPr lang="ru-RU" dirty="0" smtClean="0"/>
              <a:t> – </a:t>
            </a:r>
            <a:r>
              <a:rPr lang="ru-RU" dirty="0" err="1" smtClean="0"/>
              <a:t>слух</a:t>
            </a:r>
            <a:r>
              <a:rPr lang="ru-RU" dirty="0" smtClean="0"/>
              <a:t>, обеспечивающий восприятие фонем родного языка, способность человека к анализу и синтезу речевых звуков.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Фонематические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Восприятие</a:t>
            </a:r>
            <a:r>
              <a:rPr lang="ru-RU" dirty="0" smtClean="0"/>
              <a:t> - способность воспринимать на слух и точно дифференцировать все звуки речи. </a:t>
            </a:r>
          </a:p>
          <a:p>
            <a:r>
              <a:rPr lang="ru-RU" b="1" dirty="0" err="1" smtClean="0"/>
              <a:t>Фонематичекий</a:t>
            </a:r>
            <a:r>
              <a:rPr lang="ru-RU" b="1" dirty="0" smtClean="0"/>
              <a:t> анализ и синтез </a:t>
            </a:r>
            <a:r>
              <a:rPr lang="ru-RU" dirty="0" smtClean="0"/>
              <a:t>– умственные действия по анализу и синтезу звуковой структуры слова.</a:t>
            </a:r>
          </a:p>
          <a:p>
            <a:r>
              <a:rPr lang="ru-RU" b="1" dirty="0" err="1" smtClean="0"/>
              <a:t>Фонематичекие</a:t>
            </a:r>
            <a:r>
              <a:rPr lang="ru-RU" b="1" dirty="0" smtClean="0"/>
              <a:t> представления </a:t>
            </a:r>
            <a:r>
              <a:rPr lang="ru-RU" dirty="0" smtClean="0"/>
              <a:t>– способность сохранять в памяти и воспроизводить звуковой образ слова.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Развитие фонематических процессов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Восприятие и различение неречевых звуков</a:t>
            </a:r>
          </a:p>
          <a:p>
            <a:pPr>
              <a:buNone/>
            </a:pPr>
            <a:r>
              <a:rPr lang="ru-RU" dirty="0" smtClean="0"/>
              <a:t>-</a:t>
            </a:r>
            <a:r>
              <a:rPr lang="ru-RU" i="1" dirty="0" smtClean="0"/>
              <a:t>развитие слухового внимания</a:t>
            </a:r>
          </a:p>
          <a:p>
            <a:pPr>
              <a:buFontTx/>
              <a:buChar char="-"/>
            </a:pPr>
            <a:r>
              <a:rPr lang="ru-RU" i="1" dirty="0" smtClean="0"/>
              <a:t>различение звуков, издаваемых тихо-громко</a:t>
            </a:r>
          </a:p>
          <a:p>
            <a:pPr>
              <a:buFontTx/>
              <a:buChar char="-"/>
            </a:pPr>
            <a:r>
              <a:rPr lang="ru-RU" i="1" dirty="0" smtClean="0"/>
              <a:t>развитие чувства ритма</a:t>
            </a:r>
          </a:p>
          <a:p>
            <a:r>
              <a:rPr lang="ru-RU" b="1" dirty="0" smtClean="0"/>
              <a:t>Восприятие и дифференциация звуков речи</a:t>
            </a:r>
          </a:p>
          <a:p>
            <a:pPr>
              <a:buFontTx/>
              <a:buChar char="-"/>
            </a:pPr>
            <a:r>
              <a:rPr lang="ru-RU" i="1" dirty="0" smtClean="0"/>
              <a:t>различение голосов и </a:t>
            </a:r>
            <a:r>
              <a:rPr lang="ru-RU" i="1" dirty="0" err="1" smtClean="0"/>
              <a:t>интонированности</a:t>
            </a:r>
            <a:r>
              <a:rPr lang="ru-RU" i="1" dirty="0" smtClean="0"/>
              <a:t> речи</a:t>
            </a:r>
          </a:p>
          <a:p>
            <a:pPr>
              <a:buFontTx/>
              <a:buChar char="-"/>
            </a:pPr>
            <a:r>
              <a:rPr lang="ru-RU" i="1" dirty="0" smtClean="0"/>
              <a:t> развитие речевого внимания</a:t>
            </a:r>
          </a:p>
          <a:p>
            <a:pPr>
              <a:buNone/>
            </a:pPr>
            <a:r>
              <a:rPr lang="ru-RU" i="1" dirty="0" smtClean="0"/>
              <a:t>- дифференциация фонем, близких по акустико-артикуляционным признакам</a:t>
            </a:r>
          </a:p>
          <a:p>
            <a:r>
              <a:rPr lang="ru-RU" b="1" dirty="0" smtClean="0"/>
              <a:t>Развитие навыков элементарного звукового анализа и синтеза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различение неречевых звуков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smtClean="0"/>
              <a:t>Развитие слухового внимания</a:t>
            </a:r>
          </a:p>
          <a:p>
            <a:pPr>
              <a:buNone/>
            </a:pPr>
            <a:r>
              <a:rPr lang="ru-RU" dirty="0" smtClean="0"/>
              <a:t>Игры: «О чем говорит дом, улица», «Узнай шум», «Звуки природы», «Угадай» (взрослый расставляет на столе несколько предметов и предлагает ребенку послушать и запомнить, какой звук издает каждый предмет. Затем убирает за ширму и предлагает ребенку отгадать, что звучит.) </a:t>
            </a:r>
          </a:p>
          <a:p>
            <a:pPr>
              <a:buNone/>
            </a:pPr>
            <a:r>
              <a:rPr lang="ru-RU" dirty="0" smtClean="0"/>
              <a:t>«Волшебные коробочки»: подготовим 2 набора непрозрачных коробочек, заполним их гречкой, горохом, сахаром, песком, скрепками, нарезанной бумагой и т.п. Предлагаем ребенку внимательно послушать звучание каждой коробочки и ознакомиться с ее содержимым. Затем по образцу он должен найти звучащую коробочку.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различение неречевых звуков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Развитие слухового внимания</a:t>
            </a:r>
          </a:p>
          <a:p>
            <a:pPr>
              <a:buNone/>
            </a:pPr>
            <a:r>
              <a:rPr lang="ru-RU" dirty="0" smtClean="0"/>
              <a:t>«Жмурки с погремушкой»: вначале демонстрируем, какие звуки издает погремушка. Затем ребенку завязывают глаза и просят поймать ведущего по звуку. </a:t>
            </a:r>
          </a:p>
          <a:p>
            <a:pPr>
              <a:buNone/>
            </a:pPr>
            <a:r>
              <a:rPr lang="ru-RU" dirty="0" smtClean="0"/>
              <a:t>«Прятки»: ребенок выходит из комнаты, взрослый прячет громко тикающий будильник. По возвращении ребенок должен прислушаться и определить, в каком он месте спрятан.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различение неречевых звуков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Развитие слухового внимания</a:t>
            </a:r>
          </a:p>
          <a:p>
            <a:pPr>
              <a:buNone/>
            </a:pPr>
            <a:r>
              <a:rPr lang="ru-RU" dirty="0" smtClean="0"/>
              <a:t>«Музыкальные инструменты»: демонстрируем звучание различных музыкальных инструментов: барабана, дудочки, бубна, трубы, гитары и т.д.Затем ребенок должен определить, какой инструмент прозвучал. Усложненный вариант: с закрытыми глазами определить, в какой последовательности звучали инструменты.</a:t>
            </a:r>
          </a:p>
          <a:p>
            <a:pPr>
              <a:buNone/>
            </a:pPr>
            <a:r>
              <a:rPr lang="ru-RU" dirty="0" smtClean="0"/>
              <a:t>«Солнце и дождик»: ребенок должен выполнить действие согласно звучанию бубна: «солнышко» - бубен звенит – свободная ходьба; «дождик» - постукивание по бубну – присесть на корточки.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Восприятие и различение неречевых звуков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dirty="0" smtClean="0"/>
              <a:t>Различение звуков, издаваемых тихо (громко)</a:t>
            </a:r>
          </a:p>
          <a:p>
            <a:pPr>
              <a:buNone/>
            </a:pPr>
            <a:r>
              <a:rPr lang="ru-RU" dirty="0" smtClean="0"/>
              <a:t>«Барабан»: прячем игрушку и просим ребенка найти ее, ориентируясь на силу ударов в барабаню Если ребенок подходит близко к тому месту, где спрятана игрушка, барабан бьет громко, если удаляется – тихо.</a:t>
            </a:r>
          </a:p>
          <a:p>
            <a:pPr>
              <a:buNone/>
            </a:pPr>
            <a:r>
              <a:rPr lang="ru-RU" b="1" dirty="0" smtClean="0"/>
              <a:t>«</a:t>
            </a:r>
            <a:r>
              <a:rPr lang="ru-RU" dirty="0" smtClean="0"/>
              <a:t>Зайчики</a:t>
            </a:r>
            <a:r>
              <a:rPr lang="ru-RU" b="1" dirty="0" smtClean="0"/>
              <a:t>»</a:t>
            </a:r>
            <a:r>
              <a:rPr lang="ru-RU" dirty="0" smtClean="0"/>
              <a:t>: сажаем на стол двух зайчиков – большого и маленького. Объясняем, что большой заяц играет громко, а маленький – тихо. Затем воспроизводим то громкие, то тихие удары в барабан. Ребенок должен угадать, какой из зайцев играл. 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251</TotalTime>
  <Words>1668</Words>
  <Application>Microsoft Office PowerPoint</Application>
  <PresentationFormat>Экран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Поток</vt:lpstr>
      <vt:lpstr>Игры и упражнения для развития фонематического слуха у детей дошкольного возраста </vt:lpstr>
      <vt:lpstr>Всего обследованных – 612 человек, ОНР – 67 (11%), норма речевого развития – 191 (32%), прочие речевые нарушения – 354 (57%). </vt:lpstr>
      <vt:lpstr> </vt:lpstr>
      <vt:lpstr>Фонематические функции</vt:lpstr>
      <vt:lpstr>Развитие фонематических процессов</vt:lpstr>
      <vt:lpstr>Восприятие и различение неречевых звуков</vt:lpstr>
      <vt:lpstr>Восприятие и различение неречевых звуков</vt:lpstr>
      <vt:lpstr>Восприятие и различение неречевых звуков</vt:lpstr>
      <vt:lpstr>Восприятие и различение неречевых звуков</vt:lpstr>
      <vt:lpstr>Восприятие и различение неречевых звуков</vt:lpstr>
      <vt:lpstr>Восприятие и различение неречевых звуков</vt:lpstr>
      <vt:lpstr>Восприятие и дифференциация звуков речи</vt:lpstr>
      <vt:lpstr>Восприятие и дифференциация звуков речи</vt:lpstr>
      <vt:lpstr>Восприятие и дифференциация звуков речи</vt:lpstr>
      <vt:lpstr>Восприятие и дифференциация звуков речи</vt:lpstr>
      <vt:lpstr>Восприятие и дифференциация звуков речи</vt:lpstr>
      <vt:lpstr>Восприятие и дифференциация звуков речи</vt:lpstr>
      <vt:lpstr>Восприятие и дифференциация звуков речи</vt:lpstr>
      <vt:lpstr>Развитие навыков элементарного звукового анализа и синтеза</vt:lpstr>
      <vt:lpstr>Развитие навыков элементарного звукового анализа и синтеза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и упражнения для развития фонематического слуха детей дошкольного возраста</dc:title>
  <dc:creator>1</dc:creator>
  <cp:lastModifiedBy>user</cp:lastModifiedBy>
  <cp:revision>21</cp:revision>
  <dcterms:created xsi:type="dcterms:W3CDTF">2016-10-18T15:51:55Z</dcterms:created>
  <dcterms:modified xsi:type="dcterms:W3CDTF">2023-01-25T08:26:40Z</dcterms:modified>
</cp:coreProperties>
</file>