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4" r:id="rId5"/>
    <p:sldId id="261" r:id="rId6"/>
    <p:sldId id="263" r:id="rId7"/>
    <p:sldId id="257" r:id="rId8"/>
    <p:sldId id="260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66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6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598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70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17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772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7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8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06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585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9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413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01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02EB-9EA9-412A-B9BA-2CA7966B843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D4276-0A21-48B9-9969-3EF25CCD0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043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928" y="117696"/>
            <a:ext cx="10515600" cy="374813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Нейропсихологические </a:t>
            </a:r>
            <a:r>
              <a:rPr lang="ru-RU" sz="44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игры для </a:t>
            </a:r>
            <a:r>
              <a:rPr lang="ru-RU" sz="4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детей                                          </a:t>
            </a:r>
            <a:r>
              <a:rPr lang="ru-RU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i="1" dirty="0"/>
              <a:t> </a:t>
            </a:r>
            <a:r>
              <a:rPr lang="ru-RU" sz="3100" b="1" i="1" dirty="0" smtClean="0">
                <a:solidFill>
                  <a:srgbClr val="FF0000"/>
                </a:solidFill>
              </a:rPr>
              <a:t>Каждое новое ощущение</a:t>
            </a:r>
            <a:br>
              <a:rPr lang="ru-RU" sz="3100" b="1" i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влияет на формирование </a:t>
            </a:r>
            <a:br>
              <a:rPr lang="ru-RU" sz="3100" b="1" i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новых связей между клетками </a:t>
            </a:r>
            <a:br>
              <a:rPr lang="ru-RU" sz="3100" b="1" i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головного мозга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165928" y="5791322"/>
            <a:ext cx="11827289" cy="1500187"/>
          </a:xfrm>
        </p:spPr>
        <p:txBody>
          <a:bodyPr>
            <a:normAutofit/>
          </a:bodyPr>
          <a:lstStyle/>
          <a:p>
            <a:pPr algn="ctr"/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6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2652"/>
          </a:xfrm>
        </p:spPr>
        <p:txBody>
          <a:bodyPr>
            <a:noAutofit/>
          </a:bodyPr>
          <a:lstStyle/>
          <a:p>
            <a:r>
              <a:rPr lang="ru-RU" sz="6000" dirty="0" smtClean="0"/>
              <a:t> Ритм и моторное планирование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2652"/>
          </a:xfrm>
        </p:spPr>
        <p:txBody>
          <a:bodyPr>
            <a:noAutofit/>
          </a:bodyPr>
          <a:lstStyle/>
          <a:p>
            <a:r>
              <a:rPr lang="ru-RU" sz="6000" dirty="0" smtClean="0"/>
              <a:t> Синхронизация речи с движением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2652"/>
          </a:xfrm>
        </p:spPr>
        <p:txBody>
          <a:bodyPr>
            <a:noAutofit/>
          </a:bodyPr>
          <a:lstStyle/>
          <a:p>
            <a:r>
              <a:rPr lang="ru-RU" sz="6000" dirty="0" smtClean="0"/>
              <a:t> </a:t>
            </a:r>
            <a:r>
              <a:rPr lang="ru-RU" sz="6000" dirty="0" err="1" smtClean="0"/>
              <a:t>Глазодвигательные</a:t>
            </a:r>
            <a:r>
              <a:rPr lang="ru-RU" sz="6000" dirty="0" smtClean="0"/>
              <a:t> упражнения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2652"/>
          </a:xfrm>
        </p:spPr>
        <p:txBody>
          <a:bodyPr>
            <a:noAutofit/>
          </a:bodyPr>
          <a:lstStyle/>
          <a:p>
            <a:r>
              <a:rPr lang="ru-RU" sz="6000" dirty="0" smtClean="0"/>
              <a:t> </a:t>
            </a:r>
            <a:r>
              <a:rPr lang="ru-RU" sz="6000" dirty="0" err="1" smtClean="0"/>
              <a:t>Глазодвигательные</a:t>
            </a:r>
            <a:r>
              <a:rPr lang="ru-RU" sz="6000" dirty="0" smtClean="0"/>
              <a:t> упражнения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20398"/>
          </a:xfrm>
        </p:spPr>
        <p:txBody>
          <a:bodyPr>
            <a:noAutofit/>
          </a:bodyPr>
          <a:lstStyle/>
          <a:p>
            <a:r>
              <a:rPr lang="ru-RU" sz="6000" dirty="0" smtClean="0"/>
              <a:t> Вертикальное рисование</a:t>
            </a:r>
          </a:p>
          <a:p>
            <a:pPr>
              <a:buNone/>
            </a:pPr>
            <a:r>
              <a:rPr lang="ru-RU" sz="2400" dirty="0" smtClean="0"/>
              <a:t>Развитие </a:t>
            </a:r>
            <a:r>
              <a:rPr lang="ru-RU" sz="2400" dirty="0" smtClean="0"/>
              <a:t>силы и стабильности верхних конечностей</a:t>
            </a:r>
          </a:p>
          <a:p>
            <a:pPr>
              <a:buNone/>
            </a:pPr>
            <a:r>
              <a:rPr lang="ru-RU" sz="2400" dirty="0" smtClean="0"/>
              <a:t>Развитие координации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Пересечение </a:t>
            </a:r>
            <a:r>
              <a:rPr lang="ru-RU" sz="2400" dirty="0" smtClean="0"/>
              <a:t>средней линии тела</a:t>
            </a:r>
          </a:p>
          <a:p>
            <a:pPr>
              <a:buNone/>
            </a:pPr>
            <a:r>
              <a:rPr lang="ru-RU" sz="2400" dirty="0" smtClean="0"/>
              <a:t>Развитие </a:t>
            </a:r>
            <a:r>
              <a:rPr lang="ru-RU" sz="2400" dirty="0" smtClean="0"/>
              <a:t>лучезапястного сустава обеих  рук</a:t>
            </a:r>
          </a:p>
          <a:p>
            <a:pPr>
              <a:buNone/>
            </a:pPr>
            <a:r>
              <a:rPr lang="ru-RU" sz="2400" dirty="0" smtClean="0"/>
              <a:t>Зрительное </a:t>
            </a:r>
            <a:r>
              <a:rPr lang="ru-RU" sz="2400" dirty="0" smtClean="0"/>
              <a:t>внимание и зрительно-моторная координация</a:t>
            </a:r>
          </a:p>
          <a:p>
            <a:pPr>
              <a:buNone/>
            </a:pPr>
            <a:r>
              <a:rPr lang="ru-RU" sz="2400" dirty="0" smtClean="0"/>
              <a:t>Развитие пространственных представлений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Формирует </a:t>
            </a:r>
            <a:r>
              <a:rPr lang="ru-RU" sz="2400" dirty="0" smtClean="0"/>
              <a:t>усидчивость</a:t>
            </a:r>
          </a:p>
          <a:p>
            <a:pPr>
              <a:buNone/>
            </a:pPr>
            <a:r>
              <a:rPr lang="ru-RU" sz="2400" dirty="0" smtClean="0"/>
              <a:t>Укрепляет </a:t>
            </a:r>
            <a:r>
              <a:rPr lang="ru-RU" sz="2400" dirty="0" smtClean="0"/>
              <a:t>силу мышц спины</a:t>
            </a:r>
          </a:p>
          <a:p>
            <a:pPr>
              <a:buNone/>
            </a:pPr>
            <a:r>
              <a:rPr lang="ru-RU" sz="2400" dirty="0" smtClean="0"/>
              <a:t>Развивает </a:t>
            </a:r>
            <a:r>
              <a:rPr lang="ru-RU" sz="2400" dirty="0" smtClean="0"/>
              <a:t>межполушарное взаимодействие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481" y="402589"/>
            <a:ext cx="10515600" cy="926962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Три </a:t>
            </a:r>
            <a:r>
              <a:rPr lang="ru-RU" sz="3600" b="1" i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функциональных блока </a:t>
            </a:r>
            <a:r>
              <a:rPr lang="ru-RU" sz="36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мозга </a:t>
            </a:r>
            <a:r>
              <a:rPr lang="ru-RU" sz="3600" b="1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А.Р.Лурия</a:t>
            </a:r>
            <a:endParaRPr lang="ru-RU" sz="3600" b="1" i="1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41" y="1705708"/>
            <a:ext cx="11871933" cy="8871146"/>
          </a:xfr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I</a:t>
            </a:r>
            <a:r>
              <a:rPr lang="ru-RU" b="1" dirty="0" smtClean="0">
                <a:solidFill>
                  <a:srgbClr val="FFC000"/>
                </a:solidFill>
              </a:rPr>
              <a:t>. Энергетический </a:t>
            </a:r>
            <a:r>
              <a:rPr lang="ru-RU" b="1" dirty="0" smtClean="0"/>
              <a:t>– формируется от внутриутробного периода до 2-3 лет, отвечает за регуляцию тонуса и бодрствования. Ребенок рождается с уже почти готовым 1-м блоком мозга на 75%.</a:t>
            </a:r>
            <a:endParaRPr lang="ru-RU" dirty="0" smtClean="0"/>
          </a:p>
          <a:p>
            <a:pPr lvl="0"/>
            <a:r>
              <a:rPr lang="ru-RU" b="1" dirty="0" smtClean="0"/>
              <a:t>II.  </a:t>
            </a:r>
            <a:r>
              <a:rPr lang="ru-RU" b="1" dirty="0" smtClean="0">
                <a:solidFill>
                  <a:srgbClr val="FFC000"/>
                </a:solidFill>
              </a:rPr>
              <a:t>Блок получения, переработки и хранения информации </a:t>
            </a:r>
            <a:r>
              <a:rPr lang="ru-RU" b="1" dirty="0" smtClean="0"/>
              <a:t>– формируется от 3 до 7-8 лет, отвечает за обеспечение операционально-технической стороны психической деятельности.</a:t>
            </a:r>
            <a:endParaRPr lang="ru-RU" dirty="0" smtClean="0"/>
          </a:p>
          <a:p>
            <a:pPr lvl="0"/>
            <a:r>
              <a:rPr lang="ru-RU" b="1" dirty="0" smtClean="0"/>
              <a:t>III.   </a:t>
            </a:r>
            <a:r>
              <a:rPr lang="ru-RU" b="1" dirty="0" smtClean="0">
                <a:solidFill>
                  <a:srgbClr val="FFC000"/>
                </a:solidFill>
              </a:rPr>
              <a:t>Блок программирования, регуляции и контроля </a:t>
            </a:r>
            <a:r>
              <a:rPr lang="ru-RU" b="1" dirty="0" smtClean="0"/>
              <a:t>– формируется от 7-8 до 12-15 лет, включает в себя лобные доли головного мозга, отвечает за целесообразность поведения в целом. Полное созревание лобных долей происходит до 20-21 лет.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656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235" y="-72196"/>
            <a:ext cx="10515600" cy="926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FFFF00"/>
                </a:solidFill>
              </a:rPr>
              <a:t>Признаки нарушений  1-го функционального  блока мозга</a:t>
            </a:r>
            <a:endParaRPr lang="ru-RU" sz="3600" b="1" i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13" y="1327638"/>
            <a:ext cx="11618843" cy="5112919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ru-RU" b="1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истощаемость</a:t>
            </a:r>
            <a:r>
              <a:rPr lang="ru-RU" dirty="0" smtClean="0">
                <a:solidFill>
                  <a:srgbClr val="00B0F0"/>
                </a:solidFill>
              </a:rPr>
              <a:t>, утомляемость, вялость;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эмоциональная </a:t>
            </a:r>
            <a:r>
              <a:rPr lang="ru-RU" dirty="0" smtClean="0">
                <a:solidFill>
                  <a:srgbClr val="00B0F0"/>
                </a:solidFill>
              </a:rPr>
              <a:t>неуравновешенность;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это </a:t>
            </a:r>
            <a:r>
              <a:rPr lang="ru-RU" dirty="0" smtClean="0">
                <a:solidFill>
                  <a:srgbClr val="00B0F0"/>
                </a:solidFill>
              </a:rPr>
              <a:t>дети невротики,  реагируют на любой стимул окружающего мира , 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повышенная </a:t>
            </a:r>
            <a:r>
              <a:rPr lang="ru-RU" dirty="0" smtClean="0">
                <a:solidFill>
                  <a:srgbClr val="00B0F0"/>
                </a:solidFill>
              </a:rPr>
              <a:t>частота заболеваний,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гипотонус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или  </a:t>
            </a:r>
            <a:r>
              <a:rPr lang="ru-RU" dirty="0" err="1" smtClean="0">
                <a:solidFill>
                  <a:srgbClr val="00B0F0"/>
                </a:solidFill>
              </a:rPr>
              <a:t>гипертонус</a:t>
            </a:r>
            <a:r>
              <a:rPr lang="ru-RU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плохой </a:t>
            </a:r>
            <a:r>
              <a:rPr lang="ru-RU" dirty="0" smtClean="0">
                <a:solidFill>
                  <a:srgbClr val="00B0F0"/>
                </a:solidFill>
              </a:rPr>
              <a:t>почерк 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долго </a:t>
            </a:r>
            <a:r>
              <a:rPr lang="ru-RU" dirty="0" smtClean="0">
                <a:solidFill>
                  <a:srgbClr val="00B0F0"/>
                </a:solidFill>
              </a:rPr>
              <a:t>не могут научиться завязывать шнурки;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двигательная </a:t>
            </a:r>
            <a:r>
              <a:rPr lang="ru-RU" dirty="0" smtClean="0">
                <a:solidFill>
                  <a:srgbClr val="00B0F0"/>
                </a:solidFill>
              </a:rPr>
              <a:t>неловкость; 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err="1" smtClean="0">
                <a:solidFill>
                  <a:srgbClr val="00B0F0"/>
                </a:solidFill>
              </a:rPr>
              <a:t>синкинезии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языка при движениях, 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вычурные </a:t>
            </a:r>
            <a:r>
              <a:rPr lang="ru-RU" dirty="0" smtClean="0">
                <a:solidFill>
                  <a:srgbClr val="00B0F0"/>
                </a:solidFill>
              </a:rPr>
              <a:t>позы;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дизартрии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дисграфии</a:t>
            </a:r>
            <a:r>
              <a:rPr lang="ru-RU" dirty="0" smtClean="0">
                <a:solidFill>
                  <a:srgbClr val="00B0F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сужение </a:t>
            </a:r>
            <a:r>
              <a:rPr lang="ru-RU" dirty="0" smtClean="0">
                <a:solidFill>
                  <a:srgbClr val="00B0F0"/>
                </a:solidFill>
              </a:rPr>
              <a:t>полей </a:t>
            </a:r>
            <a:r>
              <a:rPr lang="ru-RU" dirty="0" smtClean="0">
                <a:solidFill>
                  <a:srgbClr val="00B0F0"/>
                </a:solidFill>
              </a:rPr>
              <a:t>зрения.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7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311728"/>
            <a:ext cx="10515600" cy="533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182" y="51983"/>
            <a:ext cx="10899264" cy="612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928" y="2426677"/>
            <a:ext cx="11764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5462" y="529689"/>
            <a:ext cx="11104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Признаки нарушений  2-го  функционального блока мозга 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3723" y="1274885"/>
            <a:ext cx="106211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Бедность, </a:t>
            </a:r>
            <a:r>
              <a:rPr lang="ru-RU" sz="2800" b="1" dirty="0" smtClean="0">
                <a:solidFill>
                  <a:srgbClr val="00B0F0"/>
                </a:solidFill>
              </a:rPr>
              <a:t>однотипность </a:t>
            </a:r>
            <a:r>
              <a:rPr lang="ru-RU" sz="2800" b="1" dirty="0" smtClean="0">
                <a:solidFill>
                  <a:srgbClr val="00B0F0"/>
                </a:solidFill>
              </a:rPr>
              <a:t>движений тела в </a:t>
            </a:r>
            <a:r>
              <a:rPr lang="ru-RU" sz="2800" b="1" dirty="0" smtClean="0">
                <a:solidFill>
                  <a:srgbClr val="00B0F0"/>
                </a:solidFill>
              </a:rPr>
              <a:t>пространстве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Нарушена  </a:t>
            </a:r>
            <a:r>
              <a:rPr lang="ru-RU" sz="2800" b="1" dirty="0" smtClean="0">
                <a:solidFill>
                  <a:srgbClr val="00B0F0"/>
                </a:solidFill>
              </a:rPr>
              <a:t>координация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Моторная </a:t>
            </a:r>
            <a:r>
              <a:rPr lang="ru-RU" sz="2800" b="1" dirty="0" smtClean="0">
                <a:solidFill>
                  <a:srgbClr val="00B0F0"/>
                </a:solidFill>
              </a:rPr>
              <a:t>неловкость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err="1" smtClean="0">
                <a:solidFill>
                  <a:srgbClr val="00B0F0"/>
                </a:solidFill>
              </a:rPr>
              <a:t>Несформированность</a:t>
            </a:r>
            <a:r>
              <a:rPr lang="ru-RU" sz="2800" b="1" dirty="0" smtClean="0">
                <a:solidFill>
                  <a:srgbClr val="00B0F0"/>
                </a:solidFill>
              </a:rPr>
              <a:t> сенсомоторных </a:t>
            </a:r>
            <a:r>
              <a:rPr lang="ru-RU" sz="2800" b="1" dirty="0" smtClean="0">
                <a:solidFill>
                  <a:srgbClr val="00B0F0"/>
                </a:solidFill>
              </a:rPr>
              <a:t>координаций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err="1" smtClean="0">
                <a:solidFill>
                  <a:srgbClr val="00B0F0"/>
                </a:solidFill>
              </a:rPr>
              <a:t>Несформированность</a:t>
            </a:r>
            <a:r>
              <a:rPr lang="ru-RU" sz="2800" b="1" dirty="0" smtClean="0">
                <a:solidFill>
                  <a:srgbClr val="00B0F0"/>
                </a:solidFill>
              </a:rPr>
              <a:t> пространственных </a:t>
            </a:r>
            <a:r>
              <a:rPr lang="ru-RU" sz="2800" b="1" dirty="0" smtClean="0">
                <a:solidFill>
                  <a:srgbClr val="00B0F0"/>
                </a:solidFill>
              </a:rPr>
              <a:t>представлений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Нарушение фонематического </a:t>
            </a:r>
            <a:r>
              <a:rPr lang="ru-RU" sz="2800" b="1" dirty="0" smtClean="0">
                <a:solidFill>
                  <a:srgbClr val="00B0F0"/>
                </a:solidFill>
              </a:rPr>
              <a:t>слуха                                                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Нарушен зрительный и слуховой </a:t>
            </a:r>
            <a:r>
              <a:rPr lang="ru-RU" sz="2800" b="1" dirty="0" err="1" smtClean="0">
                <a:solidFill>
                  <a:srgbClr val="00B0F0"/>
                </a:solidFill>
              </a:rPr>
              <a:t>гнозис</a:t>
            </a:r>
            <a:r>
              <a:rPr lang="ru-RU" sz="2800" b="1" dirty="0" smtClean="0">
                <a:solidFill>
                  <a:srgbClr val="00B0F0"/>
                </a:solidFill>
              </a:rPr>
              <a:t>                                            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ОНР                                                   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ЗРР  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ТНР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8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036" y="451660"/>
            <a:ext cx="112591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ctr"/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ctr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7846" y="424181"/>
            <a:ext cx="104481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Признаки  </a:t>
            </a:r>
            <a:r>
              <a:rPr lang="ru-RU" sz="3200" b="1" dirty="0" err="1" smtClean="0">
                <a:solidFill>
                  <a:srgbClr val="FFC000"/>
                </a:solidFill>
              </a:rPr>
              <a:t>несформированности</a:t>
            </a:r>
            <a:r>
              <a:rPr lang="ru-RU" sz="3200" b="1" dirty="0" smtClean="0">
                <a:solidFill>
                  <a:srgbClr val="FFC000"/>
                </a:solidFill>
              </a:rPr>
              <a:t>   3-го функционального блока мозга 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245" y="1081263"/>
            <a:ext cx="1091418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800" b="1" dirty="0" smtClean="0">
                <a:solidFill>
                  <a:srgbClr val="00B0F0"/>
                </a:solidFill>
              </a:rPr>
              <a:t>Дети</a:t>
            </a:r>
            <a:r>
              <a:rPr lang="ru-RU" sz="2800" b="1" dirty="0" smtClean="0">
                <a:solidFill>
                  <a:srgbClr val="00B0F0"/>
                </a:solidFill>
              </a:rPr>
              <a:t> </a:t>
            </a:r>
            <a:r>
              <a:rPr lang="ru-RU" sz="2800" b="1" dirty="0" smtClean="0">
                <a:solidFill>
                  <a:srgbClr val="00B0F0"/>
                </a:solidFill>
              </a:rPr>
              <a:t>безразличны ко всякого рода деятельности.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Они  </a:t>
            </a:r>
            <a:r>
              <a:rPr lang="ru-RU" sz="2800" b="1" dirty="0" smtClean="0">
                <a:solidFill>
                  <a:srgbClr val="00B0F0"/>
                </a:solidFill>
              </a:rPr>
              <a:t>отвлекаются.  Поведение называется полевым.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Это </a:t>
            </a:r>
            <a:r>
              <a:rPr lang="ru-RU" sz="2800" b="1" dirty="0" smtClean="0">
                <a:solidFill>
                  <a:srgbClr val="00B0F0"/>
                </a:solidFill>
              </a:rPr>
              <a:t>дети с повышенной отвлекаемостью на любой стимул.   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У </a:t>
            </a:r>
            <a:r>
              <a:rPr lang="ru-RU" sz="2800" b="1" dirty="0" smtClean="0">
                <a:solidFill>
                  <a:srgbClr val="00B0F0"/>
                </a:solidFill>
              </a:rPr>
              <a:t>этих детей наблюдается тенденция к упрощению любой программы. 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Они </a:t>
            </a:r>
            <a:r>
              <a:rPr lang="ru-RU" sz="2800" b="1" dirty="0" smtClean="0">
                <a:solidFill>
                  <a:srgbClr val="00B0F0"/>
                </a:solidFill>
              </a:rPr>
              <a:t>не могут решать смысловые задачи.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В </a:t>
            </a:r>
            <a:r>
              <a:rPr lang="ru-RU" sz="2800" b="1" dirty="0" smtClean="0">
                <a:solidFill>
                  <a:srgbClr val="00B0F0"/>
                </a:solidFill>
              </a:rPr>
              <a:t>письме -это пропуски букв и </a:t>
            </a:r>
            <a:r>
              <a:rPr lang="ru-RU" sz="2800" b="1" dirty="0" err="1" smtClean="0">
                <a:solidFill>
                  <a:srgbClr val="00B0F0"/>
                </a:solidFill>
              </a:rPr>
              <a:t>недописывание</a:t>
            </a:r>
            <a:r>
              <a:rPr lang="ru-RU" sz="2800" b="1" dirty="0" smtClean="0">
                <a:solidFill>
                  <a:srgbClr val="00B0F0"/>
                </a:solidFill>
              </a:rPr>
              <a:t> слов, </a:t>
            </a:r>
            <a:r>
              <a:rPr lang="ru-RU" sz="2800" b="1" dirty="0" err="1" smtClean="0">
                <a:solidFill>
                  <a:srgbClr val="00B0F0"/>
                </a:solidFill>
              </a:rPr>
              <a:t>недоделывание</a:t>
            </a:r>
            <a:r>
              <a:rPr lang="ru-RU" sz="2800" b="1" dirty="0" smtClean="0">
                <a:solidFill>
                  <a:srgbClr val="00B0F0"/>
                </a:solidFill>
              </a:rPr>
              <a:t> упражнений. </a:t>
            </a:r>
          </a:p>
          <a:p>
            <a:r>
              <a:rPr lang="ru-RU" sz="2800" b="1" dirty="0" smtClean="0">
                <a:solidFill>
                  <a:srgbClr val="00B0F0"/>
                </a:solidFill>
              </a:rPr>
              <a:t>У </a:t>
            </a:r>
            <a:r>
              <a:rPr lang="ru-RU" sz="2800" b="1" dirty="0" smtClean="0">
                <a:solidFill>
                  <a:srgbClr val="00B0F0"/>
                </a:solidFill>
              </a:rPr>
              <a:t>этих детей крайне бедная речь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78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88" y="-263853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Нейропсихологические игры – что это? зачем?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837" y="590489"/>
            <a:ext cx="11261035" cy="59991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Какие же психические процессы должны быть на хорошем уровне                                                         для успешного обучения?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внимание,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работоспособность,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chemeClr val="bg1">
                    <a:lumMod val="85000"/>
                  </a:schemeClr>
                </a:solidFill>
              </a:rPr>
              <a:t>саморегуляции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 и контроля собственной деятельности,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Зрительно-пространственное 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восприятие,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память,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chemeClr val="bg1">
                    <a:lumMod val="85000"/>
                  </a:schemeClr>
                </a:solidFill>
              </a:rPr>
              <a:t>сформированность</a:t>
            </a: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 межполушарного взаимодействия </a:t>
            </a:r>
          </a:p>
          <a:p>
            <a:pPr marL="0" indent="0">
              <a:buNone/>
            </a:pPr>
            <a:endParaRPr lang="ru-RU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С какими проблемами приходится сталкиваться родителям и педагогам ?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Что чаще всего мы слышим от самого ребёнка?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«Никак не могу вспомнить, уже забыл, не могу выучить» — проблема с памятью.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«Нечаянно пропустил, не заметил» — проблема с вниманием.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 «Не понял» — проблема с мышлением, скоростью обработки информации.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 «Не могу представить» — проблема с воображением.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Что может помочь эффективно и интересно справится с трудностями? 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8625" y="805069"/>
            <a:ext cx="3359428" cy="2901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трелка вправо 4"/>
          <p:cNvSpPr/>
          <p:nvPr/>
        </p:nvSpPr>
        <p:spPr>
          <a:xfrm>
            <a:off x="8786191" y="6122504"/>
            <a:ext cx="2405269" cy="46713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2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3756" y="-151709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Нейропсихологические игры – что это? зачем?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391" y="1100069"/>
            <a:ext cx="10909852" cy="54995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dirty="0">
                <a:solidFill>
                  <a:srgbClr val="00B0F0"/>
                </a:solidFill>
              </a:rPr>
              <a:t>Нейропсихологические игры и упражнения помогают развивать  способность к произвольному планированию своих действий, а также их регулировке и контролю. Позволяют повысить концентрацию внимания, улучшают память, учат управлять своими психическими </a:t>
            </a:r>
            <a:r>
              <a:rPr lang="ru-RU" dirty="0" smtClean="0">
                <a:solidFill>
                  <a:srgbClr val="00B0F0"/>
                </a:solidFill>
              </a:rPr>
              <a:t>процессами, развивают межполушарное взаимодействие.</a:t>
            </a:r>
            <a:endParaRPr lang="ru-RU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dirty="0"/>
              <a:t>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То что нужно для успешной учебы!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                     </a:t>
            </a:r>
          </a:p>
          <a:p>
            <a:pPr marL="0" indent="0">
              <a:buNone/>
            </a:pPr>
            <a:r>
              <a:rPr lang="ru-RU" dirty="0"/>
              <a:t>                          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  А какие это игры? 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17057" y="5606830"/>
            <a:ext cx="2651990" cy="7132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081129"/>
            <a:ext cx="4780722" cy="38384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603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Нейропсихологические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1683"/>
          </a:xfrm>
        </p:spPr>
        <p:txBody>
          <a:bodyPr>
            <a:noAutofit/>
          </a:bodyPr>
          <a:lstStyle/>
          <a:p>
            <a:r>
              <a:rPr lang="ru-RU" sz="6000" dirty="0" smtClean="0"/>
              <a:t>Развитие межполушарного взаимодействия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519</Words>
  <Application>Microsoft Office PowerPoint</Application>
  <PresentationFormat>Произвольный</PresentationFormat>
  <Paragraphs>97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Нейропсихологические игры для детей                                            Каждое новое ощущение влияет на формирование  новых связей между клетками  головного мозга   </vt:lpstr>
      <vt:lpstr>Три функциональных блока мозга А.Р.Лурия</vt:lpstr>
      <vt:lpstr>Признаки нарушений  1-го функционального  блока мозга</vt:lpstr>
      <vt:lpstr>Слайд 4</vt:lpstr>
      <vt:lpstr>Слайд 5</vt:lpstr>
      <vt:lpstr>Слайд 6</vt:lpstr>
      <vt:lpstr>Нейропсихологические игры – что это? зачем?</vt:lpstr>
      <vt:lpstr>Нейропсихологические игры – что это? зачем?</vt:lpstr>
      <vt:lpstr>Нейропсихологические игры</vt:lpstr>
      <vt:lpstr>Нейропсихологические игры</vt:lpstr>
      <vt:lpstr>Нейропсихологические игры</vt:lpstr>
      <vt:lpstr>Нейропсихологические игры</vt:lpstr>
      <vt:lpstr>Нейропсихологические игры</vt:lpstr>
      <vt:lpstr>Нейропсихологические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«Нейропсихологические игры для детей, испытывающих трудности в письме (играем дома)»</dc:title>
  <dc:creator>LedaUser</dc:creator>
  <cp:lastModifiedBy>RePack by SPecialiST</cp:lastModifiedBy>
  <cp:revision>37</cp:revision>
  <dcterms:created xsi:type="dcterms:W3CDTF">2020-05-22T08:46:18Z</dcterms:created>
  <dcterms:modified xsi:type="dcterms:W3CDTF">2023-02-15T17:32:17Z</dcterms:modified>
</cp:coreProperties>
</file>