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79" r:id="rId3"/>
    <p:sldId id="281" r:id="rId4"/>
    <p:sldId id="282" r:id="rId5"/>
    <p:sldId id="280" r:id="rId6"/>
    <p:sldId id="271" r:id="rId7"/>
    <p:sldId id="272" r:id="rId8"/>
    <p:sldId id="278" r:id="rId9"/>
    <p:sldId id="274" r:id="rId10"/>
    <p:sldId id="267" r:id="rId11"/>
    <p:sldId id="26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43" autoAdjust="0"/>
  </p:normalViewPr>
  <p:slideViewPr>
    <p:cSldViewPr snapToGrid="0">
      <p:cViewPr varScale="1">
        <p:scale>
          <a:sx n="86" d="100"/>
          <a:sy n="86" d="100"/>
        </p:scale>
        <p:origin x="-5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02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872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89473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0566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0216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5926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5998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6725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826684" y="247650"/>
            <a:ext cx="10363200" cy="5543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400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89600" y="64008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649884" y="6399213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B75B927-C351-4F24-8961-209CA05CFA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6814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87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177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937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909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3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183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266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446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BB7B7-4F17-45B7-B8DB-B80C011782A5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C42A11-5BB2-40EC-8844-0893FD5CE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169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7146" y="254534"/>
            <a:ext cx="9176051" cy="1158629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МДОУ «Центр развития ребёнка» - Детский сад №87 «Журавлик»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120" y="5321808"/>
            <a:ext cx="3443316" cy="9144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Лебедева Ксения Андреевна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воспитатель первой категории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94" y="47264"/>
            <a:ext cx="2653607" cy="2731798"/>
          </a:xfrm>
          <a:prstGeom prst="rect">
            <a:avLst/>
          </a:prstGeom>
        </p:spPr>
      </p:pic>
      <p:pic>
        <p:nvPicPr>
          <p:cNvPr id="5" name="Picture 7" descr="Image 1">
            <a:extLst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5788" y="3861980"/>
            <a:ext cx="1714818" cy="1742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5120" y="1830867"/>
            <a:ext cx="868699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Проблемная группа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Ранняя профориентация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дошкольников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1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737936"/>
            <a:ext cx="4590046" cy="61200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67" y="847557"/>
            <a:ext cx="4507831" cy="601044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95332" y="1336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>
                <a:solidFill>
                  <a:srgbClr val="002060"/>
                </a:solidFill>
              </a:rPr>
              <a:t>Работа в подгруппе.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95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694" y="-724693"/>
            <a:ext cx="4348161" cy="579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12543" y="0"/>
            <a:ext cx="5579457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8" y="2743486"/>
            <a:ext cx="6553200" cy="4114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414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4876800" y="1981200"/>
            <a:ext cx="1752600" cy="6096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2057400" y="1905001"/>
            <a:ext cx="342900" cy="3275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Ос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4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но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4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вные 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4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р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4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оли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V="1">
            <a:off x="4800600" y="1447800"/>
            <a:ext cx="1981200" cy="533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2438400" y="1905000"/>
            <a:ext cx="1219200" cy="1524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3657600" y="1524000"/>
            <a:ext cx="12573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b="1">
                <a:solidFill>
                  <a:srgbClr val="8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Парикмахер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женский мастер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мужской мастер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детский мастер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2438400" y="3733800"/>
            <a:ext cx="12192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4953000" y="1981200"/>
            <a:ext cx="2057400" cy="28956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733800" y="4267200"/>
            <a:ext cx="8255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b="1">
                <a:solidFill>
                  <a:srgbClr val="8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Клиент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6781800" y="2057400"/>
            <a:ext cx="3581400" cy="213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b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Игровые взаимоотношения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cs typeface="Times New Roman" panose="02020603050405020304" pitchFamily="18" charset="0"/>
              </a:rPr>
              <a:t>встре</a:t>
            </a:r>
            <a:r>
              <a:rPr lang="ru-RU" altLang="ru-RU" sz="1200"/>
              <a:t>чает</a:t>
            </a:r>
            <a:r>
              <a:rPr lang="ru-RU" altLang="ru-RU" sz="1200">
                <a:cs typeface="Times New Roman" panose="02020603050405020304" pitchFamily="18" charset="0"/>
              </a:rPr>
              <a:t> клиента и находит с ним общий язык                  обсуждает с клиентом способы ухода за </a:t>
            </a:r>
            <a:endParaRPr lang="ru-RU" altLang="ru-RU" sz="1200"/>
          </a:p>
          <a:p>
            <a:pPr eaLnBrk="0" hangingPunct="0"/>
            <a:r>
              <a:rPr lang="ru-RU" altLang="ru-RU" sz="1200">
                <a:cs typeface="Times New Roman" panose="02020603050405020304" pitchFamily="18" charset="0"/>
              </a:rPr>
              <a:t>волосами, дает  советы по  подбору прически, выслушав пожелания, задает наводящие вопросы с целью выявления или уточнения его желания;</a:t>
            </a:r>
            <a:endParaRPr lang="ru-RU" altLang="ru-RU" sz="1200"/>
          </a:p>
          <a:p>
            <a:pPr eaLnBrk="0" hangingPunct="0"/>
            <a:r>
              <a:rPr lang="ru-RU" altLang="ru-RU" sz="1200">
                <a:cs typeface="Times New Roman" panose="02020603050405020304" pitchFamily="18" charset="0"/>
              </a:rPr>
              <a:t>поддерживает позитивный контакт с клиентом в течение всей процедуры,</a:t>
            </a:r>
            <a:r>
              <a:rPr lang="ru-RU" altLang="ru-RU" sz="1200"/>
              <a:t> </a:t>
            </a:r>
            <a:r>
              <a:rPr lang="ru-RU" altLang="ru-RU" sz="1200">
                <a:cs typeface="Times New Roman" panose="02020603050405020304" pitchFamily="18" charset="0"/>
              </a:rPr>
              <a:t>получает обратную связь от клиента до окончания процедуры</a:t>
            </a:r>
            <a:endParaRPr lang="ru-RU" altLang="ru-RU" sz="1200"/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7010400" y="762000"/>
            <a:ext cx="3543300" cy="1028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b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Игровые  действия                                 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окрашивает волосы делает прически, 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сушит  волосы феном, делает укладки</a:t>
            </a:r>
            <a:r>
              <a:rPr lang="ru-RU" altLang="ru-RU" sz="1400">
                <a:latin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подбирает материалы и оборудование;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100">
                <a:latin typeface="Arial" panose="020B0604020202020204" pitchFamily="34" charset="0"/>
                <a:cs typeface="Times New Roman" panose="02020603050405020304" pitchFamily="18" charset="0"/>
              </a:rPr>
              <a:t>п</a:t>
            </a:r>
            <a:r>
              <a:rPr lang="ru-RU" altLang="ru-RU" sz="1100">
                <a:latin typeface="yandex-sans"/>
                <a:cs typeface="Times New Roman" panose="02020603050405020304" pitchFamily="18" charset="0"/>
              </a:rPr>
              <a:t>од</a:t>
            </a:r>
            <a:r>
              <a:rPr lang="ru-RU" altLang="ru-RU" sz="1100">
                <a:latin typeface="Arial" panose="020B0604020202020204" pitchFamily="34" charset="0"/>
                <a:cs typeface="Times New Roman" panose="02020603050405020304" pitchFamily="18" charset="0"/>
              </a:rPr>
              <a:t>бирает</a:t>
            </a:r>
            <a:r>
              <a:rPr lang="ru-RU" altLang="ru-RU" sz="1100">
                <a:latin typeface="yandex-sans"/>
                <a:cs typeface="Times New Roman" panose="02020603050405020304" pitchFamily="18" charset="0"/>
              </a:rPr>
              <a:t> и добавля</a:t>
            </a:r>
            <a:r>
              <a:rPr lang="ru-RU" altLang="ru-RU" sz="1100">
                <a:latin typeface="Arial" panose="020B0604020202020204" pitchFamily="34" charset="0"/>
                <a:cs typeface="Times New Roman" panose="02020603050405020304" pitchFamily="18" charset="0"/>
              </a:rPr>
              <a:t>е</a:t>
            </a:r>
            <a:r>
              <a:rPr lang="ru-RU" altLang="ru-RU" sz="1100">
                <a:latin typeface="yandex-sans"/>
                <a:cs typeface="Times New Roman" panose="02020603050405020304" pitchFamily="18" charset="0"/>
              </a:rPr>
              <a:t>т украшения в прическу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6781800" y="4953000"/>
            <a:ext cx="3543300" cy="11654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b="1" dirty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Игровые атрибуты</a:t>
            </a:r>
            <a:endParaRPr lang="ru-RU" altLang="ru-RU" sz="900" dirty="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 dirty="0">
                <a:latin typeface="Arial" panose="020B0604020202020204" pitchFamily="34" charset="0"/>
                <a:cs typeface="Times New Roman" panose="02020603050405020304" pitchFamily="18" charset="0"/>
              </a:rPr>
              <a:t>Тумбы, столы с зеркалами, кресла, вешалки для одежды,     кассовый аппарат, каталог образцов, плойка, заколки, резинки, шпильки для волос, накидка для клиента. униформа парикмахера</a:t>
            </a:r>
            <a:endParaRPr lang="ru-RU" altLang="ru-RU" sz="900" dirty="0">
              <a:latin typeface="Arial" panose="020B0604020202020204" pitchFamily="34" charset="0"/>
            </a:endParaRPr>
          </a:p>
          <a:p>
            <a:pPr eaLnBrk="0" hangingPunct="0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4191000" y="2743200"/>
            <a:ext cx="0" cy="1524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4191000" y="2667000"/>
            <a:ext cx="0" cy="5715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00" name="Picture 4" descr="barber 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10201"/>
            <a:ext cx="1323975" cy="981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epositphotos_143607781-stock-illustration-hairdresser-objects-like-scissors-bru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5180014"/>
            <a:ext cx="1362075" cy="1362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g_56cb4cd3304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5029200"/>
            <a:ext cx="1057275" cy="1390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1006855" y="1061977"/>
            <a:ext cx="39461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Сюжетно-ролевая игра «Парикмахерская»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5802314" y="6376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5802314" y="6376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5802314" y="20092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4452939" y="39587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4452939" y="39587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566739" y="299977"/>
            <a:ext cx="7772400" cy="6667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400" b="1" smtClean="0"/>
              <a:t>РАЗВИТИЕ ИГРОВОЙ ДЕЯТЕЛЬНОСТИ ДЕТЕЙ</a:t>
            </a:r>
            <a:endParaRPr lang="ru-RU" alt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0614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2" name="Rectangle 34"/>
          <p:cNvSpPr>
            <a:spLocks noChangeArrowheads="1"/>
          </p:cNvSpPr>
          <p:nvPr/>
        </p:nvSpPr>
        <p:spPr bwMode="auto">
          <a:xfrm>
            <a:off x="1905000" y="990600"/>
            <a:ext cx="457200" cy="40005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С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А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Л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О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н  </a:t>
            </a:r>
          </a:p>
          <a:p>
            <a:pPr eaLnBrk="0" hangingPunct="0"/>
            <a:endParaRPr lang="ru-RU" altLang="ru-RU" sz="1200" b="1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К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Р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А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С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О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Т</a:t>
            </a:r>
          </a:p>
          <a:p>
            <a:pPr eaLnBrk="0" hangingPunct="0"/>
            <a:r>
              <a:rPr lang="ru-RU" altLang="ru-RU" sz="1200" b="1">
                <a:solidFill>
                  <a:srgbClr val="800000"/>
                </a:solidFill>
                <a:latin typeface="Arial" panose="020B0604020202020204" pitchFamily="34" charset="0"/>
              </a:rPr>
              <a:t>ы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18" name="Line 30"/>
          <p:cNvSpPr>
            <a:spLocks noChangeShapeType="1"/>
          </p:cNvSpPr>
          <p:nvPr/>
        </p:nvSpPr>
        <p:spPr bwMode="auto">
          <a:xfrm>
            <a:off x="2362200" y="3429000"/>
            <a:ext cx="5334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20" name="Rectangle 32"/>
          <p:cNvSpPr>
            <a:spLocks noChangeArrowheads="1"/>
          </p:cNvSpPr>
          <p:nvPr/>
        </p:nvSpPr>
        <p:spPr bwMode="auto">
          <a:xfrm>
            <a:off x="2895600" y="762000"/>
            <a:ext cx="12573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Директор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администратор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 flipV="1">
            <a:off x="2362200" y="1143000"/>
            <a:ext cx="533400" cy="1676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10058400" y="609600"/>
            <a:ext cx="228600" cy="14478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2895600" y="1447800"/>
            <a:ext cx="1485900" cy="16002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Специалист по работе с волосами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женский мастер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мужской мастер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детский мастер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мастер-колорист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специалист по плетению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2895600" y="3276600"/>
            <a:ext cx="18288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Мастер по маникюру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8001000" y="2819400"/>
            <a:ext cx="228600" cy="2286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2362200" y="3429000"/>
            <a:ext cx="533400" cy="7620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2895600" y="4114800"/>
            <a:ext cx="11430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Косметолог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895600" y="4800600"/>
            <a:ext cx="17145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Стилист-визажист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895600" y="61722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Клиенты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>
            <a:off x="2362200" y="3581400"/>
            <a:ext cx="609600" cy="25146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 rot="10842922" flipV="1">
            <a:off x="5105400" y="5029201"/>
            <a:ext cx="1600200" cy="511175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>
                <a:latin typeface="Arial" panose="020B0604020202020204" pitchFamily="34" charset="0"/>
              </a:rPr>
              <a:t>Д</a:t>
            </a: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елает макияж и подбирают стиль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23" name="Rectangle 35"/>
          <p:cNvSpPr>
            <a:spLocks noChangeArrowheads="1"/>
          </p:cNvSpPr>
          <p:nvPr/>
        </p:nvSpPr>
        <p:spPr bwMode="auto">
          <a:xfrm rot="10800000" flipV="1">
            <a:off x="5181600" y="152400"/>
            <a:ext cx="4876800" cy="17526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b="1">
                <a:solidFill>
                  <a:srgbClr val="8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Игровые действия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ea typeface="Calibri" panose="020F0502020204030204" pitchFamily="34" charset="0"/>
                <a:cs typeface="Times New Roman" panose="02020603050405020304" pitchFamily="18" charset="0"/>
              </a:rPr>
              <a:t>Организует и контролирует работу, проверяет отчетность</a:t>
            </a:r>
            <a:r>
              <a:rPr lang="ru-RU" altLang="ru-RU" sz="1200">
                <a:cs typeface="Times New Roman" panose="02020603050405020304" pitchFamily="18" charset="0"/>
              </a:rPr>
              <a:t>, о</a:t>
            </a:r>
            <a:r>
              <a:rPr lang="ru-RU" altLang="ru-RU" sz="1200"/>
              <a:t>бсуждает дизайн парикмахерской, расстановку мебели и оборудования. </a:t>
            </a:r>
          </a:p>
          <a:p>
            <a:pPr eaLnBrk="0" hangingPunct="0"/>
            <a:r>
              <a:rPr lang="ru-RU" altLang="ru-RU" sz="1200"/>
              <a:t>Распределяет время для клиентов, обсуждает график работы </a:t>
            </a:r>
          </a:p>
          <a:p>
            <a:pPr eaLnBrk="0" hangingPunct="0"/>
            <a:r>
              <a:rPr lang="ru-RU" altLang="ru-RU" sz="1200"/>
              <a:t>Принимает звонки, записывает на услугу, устраняет конфликты </a:t>
            </a:r>
          </a:p>
          <a:p>
            <a:pPr eaLnBrk="0" hangingPunct="0"/>
            <a:r>
              <a:rPr lang="ru-RU" altLang="ru-RU" sz="1200">
                <a:cs typeface="Times New Roman" panose="02020603050405020304" pitchFamily="18" charset="0"/>
              </a:rPr>
              <a:t>встречает клиентов, помогает посетителям определиться с выбором услуги, принимает оплату, выбивает чек, предлагает  чай, кофе, продает продукцию, принимает претензии, устраняет конфликты, следит за чистотой</a:t>
            </a:r>
            <a:endParaRPr lang="ru-RU" altLang="ru-RU" sz="1200"/>
          </a:p>
          <a:p>
            <a:pPr eaLnBrk="0" hangingPunct="0"/>
            <a:endParaRPr lang="ru-RU" altLang="ru-RU" sz="1200"/>
          </a:p>
        </p:txBody>
      </p:sp>
      <p:sp>
        <p:nvSpPr>
          <p:cNvPr id="12319" name="Rectangle 31"/>
          <p:cNvSpPr>
            <a:spLocks noChangeArrowheads="1"/>
          </p:cNvSpPr>
          <p:nvPr/>
        </p:nvSpPr>
        <p:spPr bwMode="auto">
          <a:xfrm rot="10800000" flipV="1">
            <a:off x="4724400" y="1981200"/>
            <a:ext cx="3505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/>
              <a:t>Окрашивает волосы делает прически, </a:t>
            </a:r>
          </a:p>
          <a:p>
            <a:r>
              <a:rPr lang="ru-RU" altLang="ru-RU" sz="1200"/>
              <a:t>сушит  волосы феном, делает укладки   подбирает материалы и оборудование;</a:t>
            </a:r>
          </a:p>
          <a:p>
            <a:r>
              <a:rPr lang="ru-RU" altLang="ru-RU" sz="1200"/>
              <a:t>подбирает и добавляет украшения в прическу</a:t>
            </a:r>
          </a:p>
        </p:txBody>
      </p:sp>
      <p:sp>
        <p:nvSpPr>
          <p:cNvPr id="12313" name="Rectangle 25"/>
          <p:cNvSpPr>
            <a:spLocks noChangeArrowheads="1"/>
          </p:cNvSpPr>
          <p:nvPr/>
        </p:nvSpPr>
        <p:spPr bwMode="auto">
          <a:xfrm rot="10800000" flipV="1">
            <a:off x="5257800" y="2895600"/>
            <a:ext cx="26289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Делать маникюр, выслушивает пожелания клиента, демонстрирует каталог образцов украшений и росписи ногтей, делает ванночки для ногтей, массаж рук, красит ногти. наносит рисунок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21" name="Line 33"/>
          <p:cNvSpPr>
            <a:spLocks noChangeShapeType="1"/>
          </p:cNvSpPr>
          <p:nvPr/>
        </p:nvSpPr>
        <p:spPr bwMode="auto">
          <a:xfrm flipV="1">
            <a:off x="4038600" y="4267200"/>
            <a:ext cx="838200" cy="381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6" name="Line 28"/>
          <p:cNvSpPr>
            <a:spLocks noChangeShapeType="1"/>
          </p:cNvSpPr>
          <p:nvPr/>
        </p:nvSpPr>
        <p:spPr bwMode="auto">
          <a:xfrm>
            <a:off x="4191000" y="990600"/>
            <a:ext cx="6858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 flipV="1">
            <a:off x="2362200" y="1905000"/>
            <a:ext cx="457200" cy="14478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V="1">
            <a:off x="7162800" y="4495800"/>
            <a:ext cx="10668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4419600" y="2209800"/>
            <a:ext cx="304800" cy="2286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648200" y="5715000"/>
            <a:ext cx="3429000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100">
                <a:latin typeface="Arial" panose="020B0604020202020204" pitchFamily="34" charset="0"/>
                <a:cs typeface="Times New Roman" panose="02020603050405020304" pitchFamily="18" charset="0"/>
              </a:rPr>
              <a:t>Устанавливают очередь, общаются. Беседуют о предстоящей прическе, стрижке, маникюре Объясняют какую стрижку или прическу хотят от мастера. Высказывают впечатление от обслуживания.</a:t>
            </a:r>
            <a:br>
              <a:rPr lang="ru-RU" altLang="ru-RU" sz="110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altLang="ru-RU" sz="1100"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100">
                <a:latin typeface="Arial" panose="020B0604020202020204" pitchFamily="34" charset="0"/>
                <a:cs typeface="Times New Roman" panose="02020603050405020304" pitchFamily="18" charset="0"/>
              </a:rPr>
            </a:b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4876800" y="4114800"/>
            <a:ext cx="22860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200">
                <a:latin typeface="Arial" panose="020B0604020202020204" pitchFamily="34" charset="0"/>
              </a:rPr>
              <a:t>О</a:t>
            </a: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крашивает брови и ресницы, предлагает разные виды массажа, маски, чистка лица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7924800" y="3886200"/>
            <a:ext cx="3810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8305800" y="2057400"/>
            <a:ext cx="2476500" cy="445770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b="1">
                <a:solidFill>
                  <a:srgbClr val="8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Игровое оборудование</a:t>
            </a: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 Зеркало,кресло,туалетный  столик,ножницы, расчески,плойка,заколки.резинки,шпильки для волос,машинка для стрижки,флаконы с парфюмом,полотенца,бигуди,фен,каталог с образцами причесок,накидка для клиента.униформа парикмахера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Кассовый аппарат, чек, деньги,телефон, журнал записи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Кисточки. Краски, одежда Униформа, накидка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для клиента Виды лаков, каталог образцов маникюра, ванночки для  рук, кремы для рук, униформа инструменты</a:t>
            </a:r>
            <a:endParaRPr lang="ru-RU" altLang="ru-RU" sz="900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Каталог образцов, плойка,заколки,резинки,шпильки для волос, накидка для клиента.униформа парикмахера</a:t>
            </a:r>
            <a:r>
              <a:rPr lang="ru-RU" altLang="ru-RU" sz="1200">
                <a:latin typeface="Arial" panose="020B0604020202020204" pitchFamily="34" charset="0"/>
              </a:rPr>
              <a:t> </a:t>
            </a:r>
            <a:r>
              <a:rPr lang="ru-RU" altLang="ru-RU" sz="1200"/>
              <a:t>Манекены</a:t>
            </a:r>
            <a:endParaRPr lang="ru-RU" altLang="ru-RU" sz="900"/>
          </a:p>
          <a:p>
            <a:pPr eaLnBrk="0" hangingPunct="0"/>
            <a:endParaRPr lang="ru-RU" altLang="ru-RU"/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>
            <a:off x="2362200" y="3505200"/>
            <a:ext cx="533400" cy="13716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4648200" y="5029200"/>
            <a:ext cx="457200" cy="2286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3962400" y="6324600"/>
            <a:ext cx="647700" cy="381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V="1">
            <a:off x="4800600" y="3352800"/>
            <a:ext cx="457200" cy="381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6705600" y="5257800"/>
            <a:ext cx="16002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24" name="Rectangle 36"/>
          <p:cNvSpPr>
            <a:spLocks noChangeArrowheads="1"/>
          </p:cNvSpPr>
          <p:nvPr/>
        </p:nvSpPr>
        <p:spPr bwMode="auto">
          <a:xfrm>
            <a:off x="3581401" y="577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28" name="Rectangle 40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30" name="Rectangle 42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32" name="Rectangle 44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34" name="Rectangle 46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37" name="Rectangle 49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38" name="Rectangle 50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39" name="Rectangle 51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41" name="Rectangle 53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43" name="Rectangle 55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44" name="Rectangle 56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46" name="Rectangle 58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49" name="Rectangle 61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3590926" y="1315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7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8229600" y="3810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Водитель</a:t>
            </a:r>
            <a:endParaRPr lang="ru-RU" altLang="ru-RU" sz="900" b="1">
              <a:latin typeface="Arial" panose="020B0604020202020204" pitchFamily="34" charset="0"/>
            </a:endParaRPr>
          </a:p>
          <a:p>
            <a:pPr eaLnBrk="0" hangingPunct="0"/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V="1">
            <a:off x="6705600" y="609600"/>
            <a:ext cx="1524000" cy="762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6705600" y="1600200"/>
            <a:ext cx="1752600" cy="533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705600" y="2514600"/>
            <a:ext cx="19812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5105400" y="3048000"/>
            <a:ext cx="1143000" cy="914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8458200" y="1371600"/>
            <a:ext cx="12573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Магазин</a:t>
            </a:r>
            <a:endParaRPr lang="ru-RU" altLang="ru-RU" sz="900" b="1">
              <a:latin typeface="Arial" panose="020B0604020202020204" pitchFamily="34" charset="0"/>
            </a:endParaRPr>
          </a:p>
          <a:p>
            <a:pPr eaLnBrk="0" hangingPunct="0"/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(поставщики)</a:t>
            </a:r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8686800" y="2514600"/>
            <a:ext cx="914400" cy="433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Колледж</a:t>
            </a:r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8305800" y="3810000"/>
            <a:ext cx="1600200" cy="547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Поликлиника</a:t>
            </a:r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8382000" y="4953000"/>
            <a:ext cx="12573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Пожарные</a:t>
            </a:r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7543800" y="5943600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Почта</a:t>
            </a:r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3886200" y="5562600"/>
            <a:ext cx="13716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Предприятия общественного питания</a:t>
            </a:r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3810000" y="2362200"/>
            <a:ext cx="10287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Аэропорт</a:t>
            </a:r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3352800" y="3810000"/>
            <a:ext cx="17145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Железнодорожный транспорт</a:t>
            </a:r>
            <a:endParaRPr lang="ru-RU" altLang="ru-RU" b="1">
              <a:latin typeface="Arial" panose="020B0604020202020204" pitchFamily="34" charset="0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2617789" y="-84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4838700" y="-68977"/>
            <a:ext cx="32546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400" dirty="0">
                <a:latin typeface="Arial" panose="020B0604020202020204" pitchFamily="34" charset="0"/>
                <a:cs typeface="Times New Roman" panose="02020603050405020304" pitchFamily="18" charset="0"/>
              </a:rPr>
              <a:t>Соединение сюжетов</a:t>
            </a:r>
            <a:endParaRPr lang="ru-RU" altLang="ru-RU" sz="2400" dirty="0">
              <a:latin typeface="Arial" panose="020B0604020202020204" pitchFamily="34" charset="0"/>
            </a:endParaRPr>
          </a:p>
          <a:p>
            <a:pPr eaLnBrk="0" hangingPunct="0"/>
            <a:endParaRPr lang="ru-RU" altLang="ru-RU" sz="2400" dirty="0">
              <a:latin typeface="Arial" panose="020B0604020202020204" pitchFamily="34" charset="0"/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2617789" y="570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2617789" y="570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2617789" y="570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>
            <a:off x="6705600" y="3505200"/>
            <a:ext cx="1600200" cy="533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>
            <a:off x="6705600" y="4343400"/>
            <a:ext cx="1676400" cy="762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1" name="Line 35"/>
          <p:cNvSpPr>
            <a:spLocks noChangeShapeType="1"/>
          </p:cNvSpPr>
          <p:nvPr/>
        </p:nvSpPr>
        <p:spPr bwMode="auto">
          <a:xfrm flipH="1">
            <a:off x="4572000" y="4038600"/>
            <a:ext cx="1676400" cy="1447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2" name="Line 36"/>
          <p:cNvSpPr>
            <a:spLocks noChangeShapeType="1"/>
          </p:cNvSpPr>
          <p:nvPr/>
        </p:nvSpPr>
        <p:spPr bwMode="auto">
          <a:xfrm>
            <a:off x="6553200" y="4953000"/>
            <a:ext cx="152400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3" name="Line 37"/>
          <p:cNvSpPr>
            <a:spLocks noChangeShapeType="1"/>
          </p:cNvSpPr>
          <p:nvPr/>
        </p:nvSpPr>
        <p:spPr bwMode="auto">
          <a:xfrm flipH="1">
            <a:off x="4876800" y="2438400"/>
            <a:ext cx="1371600" cy="76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4" name="Oval 38"/>
          <p:cNvSpPr>
            <a:spLocks noChangeArrowheads="1"/>
          </p:cNvSpPr>
          <p:nvPr/>
        </p:nvSpPr>
        <p:spPr bwMode="auto">
          <a:xfrm>
            <a:off x="6096000" y="762000"/>
            <a:ext cx="914400" cy="45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i="1"/>
              <a:t>САЛОН КРАСОТЫ</a:t>
            </a:r>
          </a:p>
        </p:txBody>
      </p:sp>
      <p:pic>
        <p:nvPicPr>
          <p:cNvPr id="14376" name="Picture 40" descr="pпарикмахер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509588"/>
            <a:ext cx="1600200" cy="15113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086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76" y="3990701"/>
            <a:ext cx="4298051" cy="286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9" y="3890665"/>
            <a:ext cx="3627568" cy="2625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32" y="197407"/>
            <a:ext cx="3693237" cy="276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185" y="731519"/>
            <a:ext cx="3266516" cy="244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99478"/>
            <a:ext cx="83703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Социальное партнерство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943" y="1482274"/>
            <a:ext cx="61014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Профессия «Повар»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3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504" y="-111395"/>
            <a:ext cx="94575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Профессия «Парикмахер»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06" y="3726179"/>
            <a:ext cx="3931920" cy="294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34" y="3657599"/>
            <a:ext cx="402336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930114"/>
            <a:ext cx="3479074" cy="2609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94" y="930114"/>
            <a:ext cx="3191691" cy="239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032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6343" y="0"/>
            <a:ext cx="85857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Профессия «Портной»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50" y="1056024"/>
            <a:ext cx="3448595" cy="258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" y="3775165"/>
            <a:ext cx="3640183" cy="273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17" y="3997233"/>
            <a:ext cx="3344092" cy="2508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045028"/>
            <a:ext cx="3309257" cy="248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229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8537" y="0"/>
            <a:ext cx="8595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Профессия «Продавец»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2" y="923330"/>
            <a:ext cx="3313611" cy="248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923330"/>
            <a:ext cx="4733109" cy="354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15" y="3553096"/>
            <a:ext cx="3918857" cy="293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63" y="3370215"/>
            <a:ext cx="4406539" cy="330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535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60" y="2632364"/>
            <a:ext cx="9103975" cy="132080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0070C0"/>
                </a:solidFill>
              </a:rPr>
              <a:t>Спасибо за внимание!</a:t>
            </a:r>
            <a:endParaRPr lang="ru-RU" sz="6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524000" y="304801"/>
            <a:ext cx="899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/>
              <a:t>     1.характеристика        2.история           3.  Профессиональные        4.Спец.одежда           5. Значение/польза               профессии                        возникновения         навыки                              инструменты               результат/продукт                                                                                                                                                                              </a:t>
            </a:r>
            <a:br>
              <a:rPr lang="ru-RU" altLang="ru-RU" sz="1200"/>
            </a:br>
            <a:r>
              <a:rPr lang="ru-RU" altLang="ru-RU" sz="1200"/>
              <a:t>                                          профессии                                                         и оборудование           человеческие</a:t>
            </a:r>
          </a:p>
          <a:p>
            <a:pPr eaLnBrk="1" hangingPunct="1"/>
            <a:r>
              <a:rPr lang="ru-RU" altLang="ru-RU" sz="1200"/>
              <a:t>                                                                                                                                                          качества</a:t>
            </a:r>
          </a:p>
        </p:txBody>
      </p:sp>
      <p:pic>
        <p:nvPicPr>
          <p:cNvPr id="8195" name="Picture 26" descr="40d84cfa90d418363fa5f880c063e0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304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6" descr="40d84cfa90d418363fa5f880c063e0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1"/>
            <a:ext cx="304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6" descr="40d84cfa90d418363fa5f880c063e0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1"/>
            <a:ext cx="304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6" descr="40d84cfa90d418363fa5f880c063e0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1"/>
            <a:ext cx="304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6" descr="40d84cfa90d418363fa5f880c063e0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1"/>
            <a:ext cx="304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" descr="netfol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1"/>
            <a:ext cx="29337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" descr="netfol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057401"/>
            <a:ext cx="2827338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Прямоугольник 2"/>
          <p:cNvSpPr>
            <a:spLocks noChangeArrowheads="1"/>
          </p:cNvSpPr>
          <p:nvPr/>
        </p:nvSpPr>
        <p:spPr bwMode="auto">
          <a:xfrm>
            <a:off x="2133600" y="3725863"/>
            <a:ext cx="231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cs typeface="Arial" panose="020B0604020202020204" pitchFamily="34" charset="0"/>
              </a:rPr>
              <a:t>1.Характеристика                 </a:t>
            </a:r>
            <a:r>
              <a:rPr lang="ru-RU" altLang="ru-RU" b="1" dirty="0">
                <a:cs typeface="Arial" panose="020B0604020202020204" pitchFamily="34" charset="0"/>
              </a:rPr>
              <a:t>                                                                         </a:t>
            </a:r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8203" name="Rectangle 5"/>
          <p:cNvSpPr>
            <a:spLocks noChangeArrowheads="1"/>
          </p:cNvSpPr>
          <p:nvPr/>
        </p:nvSpPr>
        <p:spPr bwMode="auto">
          <a:xfrm>
            <a:off x="7086600" y="3456415"/>
            <a:ext cx="2781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b="1">
                <a:cs typeface="Times New Roman" panose="02020603050405020304" pitchFamily="18" charset="0"/>
              </a:rPr>
              <a:t> 2. История возникновения </a:t>
            </a:r>
          </a:p>
          <a:p>
            <a:r>
              <a:rPr lang="ru-RU" altLang="ru-RU" sz="1600" b="1">
                <a:cs typeface="Times New Roman" panose="02020603050405020304" pitchFamily="18" charset="0"/>
              </a:rPr>
              <a:t>профессии</a:t>
            </a:r>
            <a:endParaRPr lang="ru-RU" altLang="ru-RU" sz="1600">
              <a:cs typeface="Arial" panose="020B0604020202020204" pitchFamily="34" charset="0"/>
            </a:endParaRPr>
          </a:p>
        </p:txBody>
      </p:sp>
      <p:sp>
        <p:nvSpPr>
          <p:cNvPr id="8204" name="Объект 15"/>
          <p:cNvSpPr>
            <a:spLocks noChangeArrowheads="1"/>
          </p:cNvSpPr>
          <p:nvPr/>
        </p:nvSpPr>
        <p:spPr bwMode="auto">
          <a:xfrm>
            <a:off x="2260600" y="4191000"/>
            <a:ext cx="31257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Обязанности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Действия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Качества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Словарная работа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Изодеятельность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Игровая деятельность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/>
          </a:p>
        </p:txBody>
      </p:sp>
      <p:sp>
        <p:nvSpPr>
          <p:cNvPr id="8205" name="Объект 17"/>
          <p:cNvSpPr>
            <a:spLocks noChangeArrowheads="1"/>
          </p:cNvSpPr>
          <p:nvPr/>
        </p:nvSpPr>
        <p:spPr bwMode="auto">
          <a:xfrm>
            <a:off x="6705601" y="4191000"/>
            <a:ext cx="33893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Время происхождения, эволюция профессии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Иллюстративный материал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Словарная работа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Изодеятельность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Игровая деятельность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/>
              <a:t>Презентации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3702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 rot="10800000" flipV="1">
            <a:off x="1274763" y="-20638"/>
            <a:ext cx="7848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dirty="0">
                <a:solidFill>
                  <a:srgbClr val="222268"/>
                </a:solidFill>
              </a:rPr>
              <a:t>     Календарный план ознакомления</a:t>
            </a:r>
            <a:br>
              <a:rPr lang="ru-RU" altLang="ru-RU" sz="2800" dirty="0">
                <a:solidFill>
                  <a:srgbClr val="222268"/>
                </a:solidFill>
              </a:rPr>
            </a:br>
            <a:r>
              <a:rPr lang="ru-RU" altLang="ru-RU" sz="2800" dirty="0">
                <a:solidFill>
                  <a:srgbClr val="222268"/>
                </a:solidFill>
              </a:rPr>
              <a:t> с профессиями в рамках рабочей программы</a:t>
            </a:r>
          </a:p>
        </p:txBody>
      </p:sp>
      <p:sp>
        <p:nvSpPr>
          <p:cNvPr id="10243" name="Rectangle 20"/>
          <p:cNvSpPr>
            <a:spLocks noChangeArrowheads="1"/>
          </p:cNvSpPr>
          <p:nvPr/>
        </p:nvSpPr>
        <p:spPr bwMode="auto">
          <a:xfrm>
            <a:off x="2667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0244" name="Rectangle 21"/>
          <p:cNvSpPr>
            <a:spLocks noChangeArrowheads="1"/>
          </p:cNvSpPr>
          <p:nvPr/>
        </p:nvSpPr>
        <p:spPr bwMode="auto">
          <a:xfrm>
            <a:off x="2724150" y="892176"/>
            <a:ext cx="640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2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</a:t>
            </a:r>
            <a:endParaRPr lang="ru-RU" altLang="ru-RU">
              <a:cs typeface="Arial" panose="020B0604020202020204" pitchFamily="34" charset="0"/>
            </a:endParaRPr>
          </a:p>
        </p:txBody>
      </p:sp>
      <p:graphicFrame>
        <p:nvGraphicFramePr>
          <p:cNvPr id="21655" name="Group 15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16967383"/>
              </p:ext>
            </p:extLst>
          </p:nvPr>
        </p:nvGraphicFramePr>
        <p:xfrm>
          <a:off x="513350" y="1204913"/>
          <a:ext cx="10250903" cy="5646740"/>
        </p:xfrm>
        <a:graphic>
          <a:graphicData uri="http://schemas.openxmlformats.org/drawingml/2006/table">
            <a:tbl>
              <a:tblPr/>
              <a:tblGrid>
                <a:gridCol w="18447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31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9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9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8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0491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0655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8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0655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0655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0491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08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06555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06555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06555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06555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602808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Перечень профессий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октябрь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ноябрь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декабрь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январь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февраль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■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Парикмахер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1-5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1-5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1-5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                                                                          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1-5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▲ Повар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7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charset="0"/>
                          <a:cs typeface="Arial" charset="0"/>
                        </a:rPr>
                        <a:t>1-5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C9CDF"/>
                          </a:solidFill>
                          <a:effectLst/>
                          <a:latin typeface="Arial" charset="0"/>
                          <a:cs typeface="Arial" charset="0"/>
                        </a:rPr>
                        <a:t>▓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Медицинская сестра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charset="0"/>
                          <a:cs typeface="Arial" charset="0"/>
                        </a:rPr>
                        <a:t>1-5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C9CDF"/>
                          </a:solidFill>
                          <a:effectLst/>
                          <a:latin typeface="Arial" charset="0"/>
                          <a:cs typeface="Arial" charset="0"/>
                        </a:rPr>
                        <a:t>▓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C9CD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C9CDF"/>
                          </a:solidFill>
                          <a:effectLst/>
                          <a:latin typeface="Arial" charset="0"/>
                          <a:cs typeface="Arial" charset="0"/>
                        </a:rPr>
                        <a:t>▓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C9CD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►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Продавец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charset="0"/>
                          <a:cs typeface="Arial" charset="0"/>
                        </a:rPr>
                        <a:t>1-5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◙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Портной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1-5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◙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◙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Учитель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♦Экскаваторщик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♦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♦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▼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Автомеханник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▼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▼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13" marR="6041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379" name="Picture 29" descr="40d84cfa90d418363fa5f880c063e0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587751"/>
            <a:ext cx="5476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0" name="Picture 28" descr="40d84cfa90d418363fa5f880c063e0b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9" y="3868739"/>
            <a:ext cx="5873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1" name="Picture 25" descr="40d84cfa90d418363fa5f880c063e0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39" y="3275013"/>
            <a:ext cx="6699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2" name="Picture 24" descr="40d84cfa90d418363fa5f880c063e0b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633914"/>
            <a:ext cx="492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3" name="Picture 23" descr="40d84cfa90d418363fa5f880c063e0b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981575"/>
            <a:ext cx="5794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4" name="Picture 22" descr="40d84cfa90d418363fa5f880c063e0b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743201"/>
            <a:ext cx="4794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5" name="Picture 26" descr="40d84cfa90d418363fa5f880c063e0b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4" y="2813050"/>
            <a:ext cx="7064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6" name="Picture 27" descr="40d84cfa90d418363fa5f880c063e0b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786064"/>
            <a:ext cx="544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7" name="Rectangle 30"/>
          <p:cNvSpPr>
            <a:spLocks noChangeArrowheads="1"/>
          </p:cNvSpPr>
          <p:nvPr/>
        </p:nvSpPr>
        <p:spPr bwMode="auto">
          <a:xfrm>
            <a:off x="3009901" y="27236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0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1285" y="0"/>
            <a:ext cx="8229600" cy="654050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262673"/>
                </a:solidFill>
              </a:rPr>
              <a:t>Место в режиме дня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9207991"/>
              </p:ext>
            </p:extLst>
          </p:nvPr>
        </p:nvGraphicFramePr>
        <p:xfrm>
          <a:off x="1251285" y="1676400"/>
          <a:ext cx="8678778" cy="5336771"/>
        </p:xfrm>
        <a:graphic>
          <a:graphicData uri="http://schemas.openxmlformats.org/drawingml/2006/table">
            <a:tbl>
              <a:tblPr/>
              <a:tblGrid>
                <a:gridCol w="15316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381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381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08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9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Дни недели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Режимные моменты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1 неделя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2 неделя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9985"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понедельник</a:t>
                      </a:r>
                    </a:p>
                  </a:txBody>
                  <a:tcPr marL="65024" marR="65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Время утреннего приема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 dirty="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 dirty="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После завтрака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На прогулке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 dirty="0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 dirty="0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Вторая половина дня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9985"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вторник</a:t>
                      </a:r>
                    </a:p>
                  </a:txBody>
                  <a:tcPr marL="65024" marR="65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Время утреннего приема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После завтрака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На прогулке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Вторая половина дня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 dirty="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 dirty="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9985"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среда</a:t>
                      </a:r>
                    </a:p>
                  </a:txBody>
                  <a:tcPr marL="65024" marR="65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Время утреннего приема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После завтрака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На прогулке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Вторая половина дня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9985"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четверг</a:t>
                      </a:r>
                    </a:p>
                  </a:txBody>
                  <a:tcPr marL="65024" marR="65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Время утреннего приема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После завтрака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На прогулке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Вторая половина дня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9985">
                <a:tc rowSpan="4">
                  <a:txBody>
                    <a:bodyPr/>
                    <a:lstStyle/>
                    <a:p>
                      <a:pPr marR="71755" indent="-457200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пятница</a:t>
                      </a:r>
                    </a:p>
                  </a:txBody>
                  <a:tcPr marL="65024" marR="65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Время утреннего приема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После завтрака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▓ </a:t>
                      </a:r>
                      <a:r>
                        <a:rPr lang="ru-RU" sz="1400">
                          <a:solidFill>
                            <a:srgbClr val="339966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На прогулке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2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Вторая половина дня</a:t>
                      </a: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 dirty="0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52578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80008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r>
                        <a:rPr lang="ru-RU" sz="1400" b="1" dirty="0">
                          <a:solidFill>
                            <a:srgbClr val="FFCC00"/>
                          </a:solidFill>
                          <a:latin typeface="Times New Roman"/>
                          <a:ea typeface="Times New Roman"/>
                        </a:rPr>
                        <a:t>▓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2292350" y="349131"/>
            <a:ext cx="521535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1400" dirty="0">
                <a:cs typeface="Times New Roman" panose="02020603050405020304" pitchFamily="18" charset="0"/>
              </a:rPr>
              <a:t> Характеристика  </a:t>
            </a:r>
            <a:r>
              <a:rPr lang="ru-RU" altLang="ru-RU" sz="1400" b="1" dirty="0">
                <a:solidFill>
                  <a:srgbClr val="0000FF"/>
                </a:solidFill>
                <a:cs typeface="Times New Roman" panose="02020603050405020304" pitchFamily="18" charset="0"/>
              </a:rPr>
              <a:t>▓</a:t>
            </a:r>
            <a:endParaRPr lang="ru-RU" altLang="ru-RU" sz="900" dirty="0">
              <a:cs typeface="Arial" panose="020B0604020202020204" pitchFamily="34" charset="0"/>
            </a:endParaRPr>
          </a:p>
          <a:p>
            <a:r>
              <a:rPr lang="ru-RU" altLang="ru-RU" sz="1400" dirty="0">
                <a:cs typeface="Times New Roman" panose="02020603050405020304" pitchFamily="18" charset="0"/>
              </a:rPr>
              <a:t>2. История возникновения профессии  </a:t>
            </a:r>
            <a:r>
              <a:rPr lang="ru-RU" altLang="ru-RU" sz="1400" b="1" dirty="0">
                <a:solidFill>
                  <a:srgbClr val="FFCC00"/>
                </a:solidFill>
                <a:cs typeface="Times New Roman" panose="02020603050405020304" pitchFamily="18" charset="0"/>
              </a:rPr>
              <a:t>▓</a:t>
            </a:r>
            <a:r>
              <a:rPr lang="ru-RU" altLang="ru-RU" sz="1400" dirty="0">
                <a:cs typeface="Times New Roman" panose="02020603050405020304" pitchFamily="18" charset="0"/>
              </a:rPr>
              <a:t>   </a:t>
            </a:r>
            <a:endParaRPr lang="ru-RU" altLang="ru-RU" sz="900" dirty="0">
              <a:cs typeface="Arial" panose="020B0604020202020204" pitchFamily="34" charset="0"/>
            </a:endParaRPr>
          </a:p>
          <a:p>
            <a:r>
              <a:rPr lang="ru-RU" altLang="ru-RU" sz="1400" dirty="0">
                <a:cs typeface="Times New Roman" panose="02020603050405020304" pitchFamily="18" charset="0"/>
              </a:rPr>
              <a:t>3. Профессиональные навыки    </a:t>
            </a:r>
            <a:r>
              <a:rPr lang="ru-RU" altLang="ru-RU" sz="1400" b="1" dirty="0">
                <a:solidFill>
                  <a:srgbClr val="339966"/>
                </a:solidFill>
                <a:cs typeface="Times New Roman" panose="02020603050405020304" pitchFamily="18" charset="0"/>
              </a:rPr>
              <a:t>▓</a:t>
            </a:r>
            <a:endParaRPr lang="ru-RU" altLang="ru-RU" sz="900" dirty="0">
              <a:cs typeface="Arial" panose="020B0604020202020204" pitchFamily="34" charset="0"/>
            </a:endParaRPr>
          </a:p>
          <a:p>
            <a:r>
              <a:rPr lang="ru-RU" altLang="ru-RU" sz="1400" dirty="0">
                <a:cs typeface="Times New Roman" panose="02020603050405020304" pitchFamily="18" charset="0"/>
              </a:rPr>
              <a:t>4. Спец. одежда инструменты оборудование </a:t>
            </a:r>
            <a:r>
              <a:rPr lang="ru-RU" altLang="ru-RU" sz="1400" b="1" dirty="0">
                <a:solidFill>
                  <a:srgbClr val="FF00FF"/>
                </a:solidFill>
                <a:cs typeface="Times New Roman" panose="02020603050405020304" pitchFamily="18" charset="0"/>
              </a:rPr>
              <a:t>▓</a:t>
            </a:r>
            <a:endParaRPr lang="ru-RU" altLang="ru-RU" sz="900" dirty="0">
              <a:cs typeface="Times New Roman" panose="02020603050405020304" pitchFamily="18" charset="0"/>
            </a:endParaRPr>
          </a:p>
          <a:p>
            <a:r>
              <a:rPr lang="ru-RU" altLang="ru-RU" sz="1400" dirty="0">
                <a:cs typeface="Times New Roman" panose="02020603050405020304" pitchFamily="18" charset="0"/>
              </a:rPr>
              <a:t>5. Значение/польза, результат/ продукт, человеческие качества  </a:t>
            </a:r>
            <a:r>
              <a:rPr lang="ru-RU" altLang="ru-RU" sz="1400" b="1" dirty="0">
                <a:solidFill>
                  <a:srgbClr val="800080"/>
                </a:solidFill>
                <a:cs typeface="Times New Roman" panose="02020603050405020304" pitchFamily="18" charset="0"/>
              </a:rPr>
              <a:t>▓</a:t>
            </a:r>
            <a:endParaRPr lang="ru-RU" altLang="ru-RU" sz="900" dirty="0">
              <a:cs typeface="Arial" panose="020B0604020202020204" pitchFamily="34" charset="0"/>
            </a:endParaRPr>
          </a:p>
          <a:p>
            <a:r>
              <a:rPr lang="ru-RU" altLang="ru-RU" sz="1400" dirty="0">
                <a:cs typeface="Times New Roman" panose="02020603050405020304" pitchFamily="18" charset="0"/>
              </a:rPr>
              <a:t>                    </a:t>
            </a:r>
            <a:endParaRPr lang="ru-RU" alt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34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 noChangeArrowheads="1"/>
          </p:cNvSpPr>
          <p:nvPr>
            <p:ph type="title" idx="4294967295"/>
          </p:nvPr>
        </p:nvSpPr>
        <p:spPr>
          <a:xfrm>
            <a:off x="3009900" y="274638"/>
            <a:ext cx="6172200" cy="258762"/>
          </a:xfrm>
        </p:spPr>
        <p:txBody>
          <a:bodyPr>
            <a:normAutofit fontScale="90000"/>
          </a:bodyPr>
          <a:lstStyle/>
          <a:p>
            <a:pPr eaLnBrk="1" hangingPunct="1"/>
            <a:endParaRPr lang="ru-RU" altLang="ru-RU" sz="1600"/>
          </a:p>
        </p:txBody>
      </p:sp>
      <p:graphicFrame>
        <p:nvGraphicFramePr>
          <p:cNvPr id="16438" name="Group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65893744"/>
              </p:ext>
            </p:extLst>
          </p:nvPr>
        </p:nvGraphicFramePr>
        <p:xfrm>
          <a:off x="0" y="0"/>
          <a:ext cx="12192000" cy="7525068"/>
        </p:xfrm>
        <a:graphic>
          <a:graphicData uri="http://schemas.openxmlformats.org/drawingml/2006/table">
            <a:tbl>
              <a:tblPr/>
              <a:tblGrid>
                <a:gridCol w="2258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23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37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64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75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895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5895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7814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00772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39763">
                <a:tc gridSpan="9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1.Парикмахер – это специалист, владеющий технологиями создания стрижек, умеет делать завивку, окрашивать и укладывать волосы, работать с профессиональным оборудованием; хорошим специалистом в этой работе станет человек, обладающий художественным вкусом, глазомером, аккуратностью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7888">
                <a:tc gridSpan="9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2.Мастер  по мужским или женским прическам 3.Профессия эта очень древняя. Парикмахерами в Древнем Египте были обыкновенные рабы, которые приводили в порядок волосы хозяев. В Древней Греции  сначала этим делом занимались специально обученные люди, но со временем стали создаваться первые салоны красоты. виды работ, выполняемые с помощью механических и электрических приспособлений. В связи с этим искусство дамского парикмахера все больше обесценивалось.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4888">
                <a:tc gridSpan="9"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3.Осуществляет стрижку волос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окрашивание  волос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укладку волос</a:t>
                      </a:r>
                    </a:p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различные виды ухода за волосами</a:t>
                      </a:r>
                    </a:p>
                    <a:p>
                      <a:pPr marL="4445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325"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4.Все используемые парикмахерские принадлежности можно разделить на 3 вида: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инструменты для расчесывания волос (расчески и щетки).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инструменты для стрижки волос (ножницы, бритвы, машинки).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инструменты для завивки и укладки волос (бигуди, бигуди-коклюшки, плойки, щипцы -утюжки, фены)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7900">
                <a:tc gridSpan="9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5.Парикмахер – это дизайнер, художник и скульптор. Он обладает пространственным и творческим мышлением, хорошим вкусом и знает, как воплотить желания клиента или свои собственные идеи в жизнь.. Мастер парикмахерского искусства имеет хороший глазомер, твердую руку и высокую чувствительность к цвету. Некоторые люди посещают салон красоты не столько для того, чтобы сделать новую прическу, сколько пообщаться со своим мастером. Поэтому парикмахер – человек коммуникабельный, тактичный и доброжелательный.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05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Формы работы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учетом образовательных областей и компонентов образовательной среды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Образовательная область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Компоненты среды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9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Физ. разв.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Худ.эстетич.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Познават-е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Речевое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Социально-ком.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Соц-ный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Технолог-ий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597A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ППС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597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19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Физ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-минутки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эстафеты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Изо: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тематические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выставки;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раскраски;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Конструирование: создание макетов, коллекций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Театрализованная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Создание интеллект –карт;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ЛЭП бука;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беседы; экскурсии;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дидактические упражнения и игры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Загадки,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стихи, рассказы, тематические альбомы профессий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Сюжетно-ролевая игра;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проблемные ситуации;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тренинги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Экскурсии в учреждения СПО;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Встречи с людьми разных профессий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Социо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-игровая технология;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Технология развития критического мышления;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здоровьесберегающие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технологии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Атрибуты для игровой деятельности, пополнение речевого центра; обновление центра экспериментирования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подбор материалов для выставок, творческих проектов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974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Технология-</a:t>
            </a:r>
            <a:br>
              <a:rPr lang="ru-RU" sz="4400" dirty="0" smtClean="0">
                <a:solidFill>
                  <a:srgbClr val="002060"/>
                </a:solidFill>
              </a:rPr>
            </a:br>
            <a:r>
              <a:rPr lang="ru-RU" sz="4400" dirty="0" smtClean="0">
                <a:solidFill>
                  <a:srgbClr val="002060"/>
                </a:solidFill>
              </a:rPr>
              <a:t>Интеллект карта.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-sSBVuaxFF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12280" y="179705"/>
            <a:ext cx="4874824" cy="6499764"/>
          </a:xfrm>
        </p:spPr>
      </p:pic>
      <p:pic>
        <p:nvPicPr>
          <p:cNvPr id="5" name="Рисунок 4" descr="Lody47QjOa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282100" y="1237122"/>
            <a:ext cx="4601718" cy="6135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0394" y="637308"/>
            <a:ext cx="3425024" cy="52370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Для создания интеллект карты используется: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 магнитные картинки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 маркеры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 магнитные стрелки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 доска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 губки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4fjQF7xGGu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90" y="519619"/>
            <a:ext cx="4178904" cy="5571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KFNu5Ab-m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3454" y="393191"/>
            <a:ext cx="4368546" cy="582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496" y="0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Индивидуальная работа.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6" y="2175164"/>
            <a:ext cx="3056008" cy="40746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2124" y="2398280"/>
            <a:ext cx="3023755" cy="4031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37" y="1027507"/>
            <a:ext cx="3274727" cy="34521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85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897" y="96982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Знакомство с профессией «парикмахер»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06QX555SE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484" y="1270000"/>
            <a:ext cx="3564184" cy="4752245"/>
          </a:xfrm>
        </p:spPr>
      </p:pic>
      <p:pic>
        <p:nvPicPr>
          <p:cNvPr id="5" name="Рисунок 4" descr="s8Eqox_TB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7175" y="1266349"/>
            <a:ext cx="3566922" cy="4755896"/>
          </a:xfrm>
          <a:prstGeom prst="rect">
            <a:avLst/>
          </a:prstGeom>
        </p:spPr>
      </p:pic>
      <p:pic>
        <p:nvPicPr>
          <p:cNvPr id="6" name="Рисунок 5" descr="qNvpmOUh4h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3020" y="1266349"/>
            <a:ext cx="3531870" cy="470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610</TotalTime>
  <Words>1018</Words>
  <Application>Microsoft Office PowerPoint</Application>
  <PresentationFormat>Произвольный</PresentationFormat>
  <Paragraphs>322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МДОУ «Центр развития ребёнка» - Детский сад №87 «Журавлик»</vt:lpstr>
      <vt:lpstr>Слайд 2</vt:lpstr>
      <vt:lpstr>     Календарный план ознакомления  с профессиями в рамках рабочей программы</vt:lpstr>
      <vt:lpstr>Место в режиме дня</vt:lpstr>
      <vt:lpstr>Слайд 5</vt:lpstr>
      <vt:lpstr>Технология- Интеллект карта.</vt:lpstr>
      <vt:lpstr>Для создания интеллект карты используется: - магнитные картинки - маркеры - магнитные стрелки  - доска - губки</vt:lpstr>
      <vt:lpstr>Индивидуальная работа.</vt:lpstr>
      <vt:lpstr>Знакомство с профессией «парикмахер»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Лобанцова</dc:creator>
  <cp:lastModifiedBy>user</cp:lastModifiedBy>
  <cp:revision>36</cp:revision>
  <dcterms:created xsi:type="dcterms:W3CDTF">2021-04-20T18:43:31Z</dcterms:created>
  <dcterms:modified xsi:type="dcterms:W3CDTF">2021-11-19T09:03:02Z</dcterms:modified>
</cp:coreProperties>
</file>