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80" r:id="rId6"/>
    <p:sldId id="281" r:id="rId7"/>
    <p:sldId id="259" r:id="rId8"/>
    <p:sldId id="284" r:id="rId9"/>
    <p:sldId id="285" r:id="rId10"/>
    <p:sldId id="286" r:id="rId11"/>
    <p:sldId id="287" r:id="rId12"/>
    <p:sldId id="288" r:id="rId13"/>
    <p:sldId id="261" r:id="rId14"/>
    <p:sldId id="293" r:id="rId15"/>
    <p:sldId id="294" r:id="rId16"/>
    <p:sldId id="298" r:id="rId17"/>
    <p:sldId id="299" r:id="rId18"/>
    <p:sldId id="289" r:id="rId19"/>
    <p:sldId id="295" r:id="rId20"/>
    <p:sldId id="291" r:id="rId21"/>
    <p:sldId id="265" r:id="rId22"/>
    <p:sldId id="292" r:id="rId23"/>
    <p:sldId id="296" r:id="rId24"/>
    <p:sldId id="297" r:id="rId25"/>
    <p:sldId id="300" r:id="rId26"/>
    <p:sldId id="301" r:id="rId27"/>
    <p:sldId id="268" r:id="rId28"/>
    <p:sldId id="283" r:id="rId29"/>
    <p:sldId id="282" r:id="rId30"/>
    <p:sldId id="266" r:id="rId31"/>
    <p:sldId id="264" r:id="rId32"/>
    <p:sldId id="263" r:id="rId33"/>
    <p:sldId id="270" r:id="rId34"/>
    <p:sldId id="271" r:id="rId35"/>
    <p:sldId id="272" r:id="rId36"/>
    <p:sldId id="275" r:id="rId37"/>
    <p:sldId id="276" r:id="rId38"/>
    <p:sldId id="277" r:id="rId39"/>
    <p:sldId id="278" r:id="rId40"/>
    <p:sldId id="273" r:id="rId41"/>
    <p:sldId id="27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 реализации проекта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Осень разноцветная</c:v>
                </c:pt>
                <c:pt idx="1">
                  <c:v>По дороге с радугой</c:v>
                </c:pt>
                <c:pt idx="2">
                  <c:v>Театральная неделька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AA-4785-8AB2-EB98469C0D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Степень участия семьи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Осень разноцветная</c:v>
                </c:pt>
                <c:pt idx="1">
                  <c:v>По дороге с радугой</c:v>
                </c:pt>
                <c:pt idx="2">
                  <c:v>Театральная неделька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12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AA-4785-8AB2-EB98469C0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52768"/>
        <c:axId val="142806016"/>
      </c:barChart>
      <c:catAx>
        <c:axId val="142752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806016"/>
        <c:crosses val="autoZero"/>
        <c:auto val="1"/>
        <c:lblAlgn val="ctr"/>
        <c:lblOffset val="100"/>
        <c:noMultiLvlLbl val="0"/>
      </c:catAx>
      <c:valAx>
        <c:axId val="142806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7527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Качественные</a:t>
            </a:r>
            <a:r>
              <a:rPr lang="ru-RU" baseline="0" dirty="0"/>
              <a:t> показатели проекта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Своевременное включение в проект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Осень разноцветная</c:v>
                </c:pt>
                <c:pt idx="1">
                  <c:v>По дороге с радугой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C6-4EBF-9395-566342D9D7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Задание выполняют взрослые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Осень разноцветная</c:v>
                </c:pt>
                <c:pt idx="1">
                  <c:v>По дороге с радугой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C6-4EBF-9395-566342D9D79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Задания выполняют вместе с детьми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Осень разноцветная</c:v>
                </c:pt>
                <c:pt idx="1">
                  <c:v>По дороге с радугой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C6-4EBF-9395-566342D9D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858880"/>
        <c:axId val="143462784"/>
        <c:axId val="0"/>
      </c:bar3DChart>
      <c:catAx>
        <c:axId val="142858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3462784"/>
        <c:crosses val="autoZero"/>
        <c:auto val="1"/>
        <c:lblAlgn val="ctr"/>
        <c:lblOffset val="100"/>
        <c:noMultiLvlLbl val="0"/>
      </c:catAx>
      <c:valAx>
        <c:axId val="143462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858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</a:t>
            </a:r>
            <a:r>
              <a:rPr lang="ru-RU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настроение</c:v>
                </c:pt>
                <c:pt idx="1">
                  <c:v>инициативность в предлагаемой деятельности</c:v>
                </c:pt>
                <c:pt idx="2">
                  <c:v>взаимоотношения с детьми</c:v>
                </c:pt>
                <c:pt idx="3">
                  <c:v>взаимоотношения со взрослыми</c:v>
                </c:pt>
                <c:pt idx="4">
                  <c:v>реакция на расставание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</c:v>
                </c:pt>
                <c:pt idx="1">
                  <c:v>20</c:v>
                </c:pt>
                <c:pt idx="2">
                  <c:v>32</c:v>
                </c:pt>
                <c:pt idx="3">
                  <c:v>45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1-4A93-9E02-CF00884F2C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настроение</c:v>
                </c:pt>
                <c:pt idx="1">
                  <c:v>инициативность в предлагаемой деятельности</c:v>
                </c:pt>
                <c:pt idx="2">
                  <c:v>взаимоотношения с детьми</c:v>
                </c:pt>
                <c:pt idx="3">
                  <c:v>взаимоотношения со взрослыми</c:v>
                </c:pt>
                <c:pt idx="4">
                  <c:v>реакция на расставание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54</c:v>
                </c:pt>
                <c:pt idx="1">
                  <c:v>78</c:v>
                </c:pt>
                <c:pt idx="2">
                  <c:v>48</c:v>
                </c:pt>
                <c:pt idx="3">
                  <c:v>50</c:v>
                </c:pt>
                <c:pt idx="4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B1-4A93-9E02-CF00884F2C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настроение</c:v>
                </c:pt>
                <c:pt idx="1">
                  <c:v>инициативность в предлагаемой деятельности</c:v>
                </c:pt>
                <c:pt idx="2">
                  <c:v>взаимоотношения с детьми</c:v>
                </c:pt>
                <c:pt idx="3">
                  <c:v>взаимоотношения со взрослыми</c:v>
                </c:pt>
                <c:pt idx="4">
                  <c:v>реакция на расставание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20</c:v>
                </c:pt>
                <c:pt idx="1">
                  <c:v>2</c:v>
                </c:pt>
                <c:pt idx="2">
                  <c:v>20</c:v>
                </c:pt>
                <c:pt idx="3">
                  <c:v>5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B1-4A93-9E02-CF00884F2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420480"/>
        <c:axId val="128434560"/>
      </c:barChart>
      <c:catAx>
        <c:axId val="128420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ru-RU"/>
          </a:p>
        </c:txPr>
        <c:crossAx val="128434560"/>
        <c:crosses val="autoZero"/>
        <c:auto val="0"/>
        <c:lblAlgn val="ctr"/>
        <c:lblOffset val="100"/>
        <c:noMultiLvlLbl val="0"/>
      </c:catAx>
      <c:valAx>
        <c:axId val="12843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4204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20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32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189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01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1447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105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842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62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77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45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76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53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38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68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38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8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93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8064896" cy="1872208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игра – калейдоскоп инновационных педагогических идей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281653" y="4006696"/>
            <a:ext cx="3394803" cy="172655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«Центр 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ребенка-детский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№87»Журавлик»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Мошникова Юлия Игоревна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Наталья Васильевна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1C0FC-767E-4388-9C64-8DAD542F8E73}"/>
              </a:ext>
            </a:extLst>
          </p:cNvPr>
          <p:cNvSpPr txBox="1"/>
          <p:nvPr/>
        </p:nvSpPr>
        <p:spPr>
          <a:xfrm>
            <a:off x="3059832" y="602128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Петрозаводск,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8"/>
            <a:ext cx="3240360" cy="432048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17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" y="0"/>
            <a:ext cx="9097060" cy="6829902"/>
          </a:xfrm>
        </p:spPr>
      </p:pic>
    </p:spTree>
    <p:extLst>
      <p:ext uri="{BB962C8B-B14F-4D97-AF65-F5344CB8AC3E}">
        <p14:creationId xmlns:p14="http://schemas.microsoft.com/office/powerpoint/2010/main" val="2024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2" y="0"/>
            <a:ext cx="5173132" cy="6889004"/>
          </a:xfrm>
        </p:spPr>
      </p:pic>
    </p:spTree>
    <p:extLst>
      <p:ext uri="{BB962C8B-B14F-4D97-AF65-F5344CB8AC3E}">
        <p14:creationId xmlns:p14="http://schemas.microsoft.com/office/powerpoint/2010/main" val="29483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26017"/>
            <a:ext cx="4474840" cy="97631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неделя 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дороге к радуге»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258816" cy="46910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различными цветами, развитие зрительного восприятия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имеет возможность оценить определять и называть цвета, пронаблюдать реакцию на тот или иной цвет.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CB83D4-C277-45A9-8F7A-E88DCDF6F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0779"/>
          <a:stretch/>
        </p:blipFill>
        <p:spPr>
          <a:xfrm>
            <a:off x="1392992" y="4243656"/>
            <a:ext cx="3683064" cy="218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BB6788-9578-4858-93DB-4C46D15A0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7459"/>
          <a:stretch/>
        </p:blipFill>
        <p:spPr>
          <a:xfrm>
            <a:off x="5046548" y="61026"/>
            <a:ext cx="4097451" cy="372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" y="0"/>
            <a:ext cx="4900050" cy="65253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85" y="1194938"/>
            <a:ext cx="4253190" cy="567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357"/>
            <a:ext cx="8964488" cy="6730369"/>
          </a:xfrm>
        </p:spPr>
      </p:pic>
    </p:spTree>
    <p:extLst>
      <p:ext uri="{BB962C8B-B14F-4D97-AF65-F5344CB8AC3E}">
        <p14:creationId xmlns:p14="http://schemas.microsoft.com/office/powerpoint/2010/main" val="24159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"/>
            <a:ext cx="9144000" cy="686514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00" y="0"/>
            <a:ext cx="5076056" cy="675972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7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6024"/>
            <a:ext cx="5184576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2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" y="0"/>
            <a:ext cx="8604450" cy="64533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1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7" y="624110"/>
            <a:ext cx="7058744" cy="71665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Обоснованность выбора  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99592" y="1412776"/>
            <a:ext cx="7992887" cy="223224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 видом детской деятельности на протяжении всего дошкольного детства является игра. Игра, с присущей ей свободой, реализует внутреннюю потребность ребенка в постоянном поиске нового, выборе и воплощении своих замыслов.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8F890-01D3-4F21-8239-E9477BBA19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140968"/>
            <a:ext cx="4464496" cy="337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" y="-35732"/>
            <a:ext cx="9191644" cy="689373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2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280492"/>
            <a:ext cx="4032447" cy="97631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  неделя  «Театральная»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906888" cy="4691063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выбирает сказку, с которой дети будут знакомиться в течение всей недели, она должна быть с простым линейным сюжетом и известными детям персонажами. Помещение групповой комнаты оформляется в соответствии с выбранной сказкой, готовятся мизансцены, позволяющие «войти в сказку» (ширма, домик-теремок, елочки, цветочки и т.п.).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Театрализованная игра, которая активно используется в этот период, способствует раскрытию потенциальных творческих возможностей ребенка и делает время пребывания его в детском саду увлекательным и интересным, что, несомненно, благоприятно влияет на процесс адаптации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DFFA90-878A-4663-B370-F111C9D3F0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78363"/>
            <a:ext cx="2304256" cy="307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9BFE31-A9F3-4D74-87AD-B75A8E832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8559"/>
          <a:stretch/>
        </p:blipFill>
        <p:spPr>
          <a:xfrm>
            <a:off x="5364088" y="3607297"/>
            <a:ext cx="3456384" cy="2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824"/>
            <a:ext cx="8248219" cy="68498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"/>
          <a:stretch/>
        </p:blipFill>
        <p:spPr>
          <a:xfrm>
            <a:off x="214794" y="260648"/>
            <a:ext cx="8897521" cy="6322986"/>
          </a:xfrm>
        </p:spPr>
      </p:pic>
    </p:spTree>
    <p:extLst>
      <p:ext uri="{BB962C8B-B14F-4D97-AF65-F5344CB8AC3E}">
        <p14:creationId xmlns:p14="http://schemas.microsoft.com/office/powerpoint/2010/main" val="27640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" y="0"/>
            <a:ext cx="5002020" cy="666936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2" y="1196751"/>
            <a:ext cx="4269332" cy="56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1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9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088"/>
            <a:ext cx="4114799" cy="97631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Четвертая  неделя 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дружбы»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124744"/>
            <a:ext cx="5482952" cy="5001419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к школе  группы берут «шефство» над малышами, становятся волонтерами. Воспитатели двух групп планируют совместную деятельность, учитывая организационный и содержательный компонент в зависимости от возможностей и особенностей детей адаптационной и в подготовительных группах.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подобного рода взаимодействия детей разных возрастных групп вызывает положительный эмоциональный отклик, как со стороны младших, так и со стороны старших дошкольников. Даже те дети, которые испытывали трудности, на четвертой неделе спокойно реагируют на расставание с близкими. Такое взаимодействие положительно влияет на обе стороны. У малышей проявляется интерес, а у старших забота.  Дружба на этом не заканчивается, встречи становятся традицией и на выпускном балу малыши провожают своих друзей в школу.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014712-834E-4497-B758-F50C03814A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203254"/>
            <a:ext cx="2448272" cy="184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6926F8-AA3C-48D6-AFCE-9CF06C357C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192591"/>
            <a:ext cx="2583434" cy="195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1B1F9E-C001-426A-8FF6-E734D9EB78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4427" y="4365104"/>
            <a:ext cx="173169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9F96FE7-FF04-48F6-A213-E757B4C6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1" y="624110"/>
            <a:ext cx="7202760" cy="78866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093F99-ED88-4A26-83B8-57C4A2E47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453952"/>
            <a:ext cx="7706817" cy="4821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1.Менялось ли эмоциональное состояние ребенка во время проведения проекта? Каким образом?  Что было для ребенка самым впечатляющим?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Готовы ли Вы в дальнейшем принимать активное участие в подобных проектах?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Считаете ли Вы проведение проекта адаптационных занятий интересной, перспективной формой взаимодействия семьи и детского сада?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Какая, из четырех недель показалась Вам наиболее плодотворной и почему?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1B37D-A389-467D-BAB5-4C70E61F7E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3" y="2348881"/>
            <a:ext cx="7213576" cy="3384376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A23A388-E1AA-4271-B4BC-29F9ADBA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356022"/>
            <a:ext cx="8434392" cy="99285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А.Остроухова «Изучение степени адаптации ребенка к ДОУ».</a:t>
            </a:r>
          </a:p>
        </p:txBody>
      </p:sp>
    </p:spTree>
    <p:extLst>
      <p:ext uri="{BB962C8B-B14F-4D97-AF65-F5344CB8AC3E}">
        <p14:creationId xmlns:p14="http://schemas.microsoft.com/office/powerpoint/2010/main" val="33688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93268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556792"/>
            <a:ext cx="73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активного приспособления индивида к условиям социальной среды, а также результат этого процесса, т.е. способность изменить свое поведение в зависимости от новых социальных условий.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67DC67-2606-4ADB-A887-F37518ECB1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284984"/>
            <a:ext cx="4599224" cy="333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4509120"/>
          <a:ext cx="8064895" cy="1230743"/>
        </p:xfrm>
        <a:graphic>
          <a:graphicData uri="http://schemas.openxmlformats.org/drawingml/2006/table">
            <a:tbl>
              <a:tblPr/>
              <a:tblGrid>
                <a:gridCol w="443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9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5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513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Фамилия имя ребенка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(список группы)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Количество посещений (дни)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Количество пропусков (дни)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Количество пропусков по болезни (дни)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Степень адаптации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Степень участия родителей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2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403648" y="429801"/>
            <a:ext cx="676949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Количественные показатели реализации проекта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7" y="2060848"/>
          <a:ext cx="8136902" cy="2016224"/>
        </p:xfrm>
        <a:graphic>
          <a:graphicData uri="http://schemas.openxmlformats.org/drawingml/2006/table">
            <a:tbl>
              <a:tblPr/>
              <a:tblGrid>
                <a:gridCol w="584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1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54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Фамилия имя ребенка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(список группы)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Осень разноцветная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По дороге к радуге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Театральная неделя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Неделя дружбы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Степень участия родителей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34560"/>
              </p:ext>
            </p:extLst>
          </p:nvPr>
        </p:nvGraphicFramePr>
        <p:xfrm>
          <a:off x="467544" y="3109028"/>
          <a:ext cx="8424938" cy="3312368"/>
        </p:xfrm>
        <a:graphic>
          <a:graphicData uri="http://schemas.openxmlformats.org/drawingml/2006/table">
            <a:tbl>
              <a:tblPr/>
              <a:tblGrid>
                <a:gridCol w="437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7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7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3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95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895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95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491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491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087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087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087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92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9599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8951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8951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870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419586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Ф.И.О.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родителей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Осень разноцветная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 дороге к радуге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Театральная неделя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Неделя дружбы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9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3548" y="1386353"/>
            <a:ext cx="81369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Параметры оценки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время включения  в проект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↑  «домашние задания» выполняют взрослые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↨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выполняются вместе с детьми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E3DA2-98E7-4795-9CEF-71E2E3F9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342466"/>
            <a:ext cx="7272808" cy="78227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показатели реализации проекта оценивают результативность и эффективность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512" y="2780928"/>
          <a:ext cx="8640972" cy="3115106"/>
        </p:xfrm>
        <a:graphic>
          <a:graphicData uri="http://schemas.openxmlformats.org/drawingml/2006/table">
            <a:tbl>
              <a:tblPr/>
              <a:tblGrid>
                <a:gridCol w="434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6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4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4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68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739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739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595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8934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652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8915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1150710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Фамилия имя ребенка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(список группы)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Осень разноцветная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 дороге к радуге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Театральная неделя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Неделя дружбы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дни недели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♪ 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62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♪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▲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■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♪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▲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■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♪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▲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■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♪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▲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■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3399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59" marR="63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899592" y="-26784"/>
            <a:ext cx="77768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Параметры оценки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♪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♪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3399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♪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настроение ребенка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▲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▲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3399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▲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инициативность в предлагаемой деятельности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●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3399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инициативность во взаимоотношении с детьми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■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■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3399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■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инициативность во взаимоотношении с взрослыми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☼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☼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3399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☼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реакция на расставание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38089795"/>
              </p:ext>
            </p:extLst>
          </p:nvPr>
        </p:nvGraphicFramePr>
        <p:xfrm>
          <a:off x="467544" y="332656"/>
          <a:ext cx="8352928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6389892"/>
              </p:ext>
            </p:extLst>
          </p:nvPr>
        </p:nvGraphicFramePr>
        <p:xfrm>
          <a:off x="467544" y="692696"/>
          <a:ext cx="828092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74813204"/>
              </p:ext>
            </p:extLst>
          </p:nvPr>
        </p:nvGraphicFramePr>
        <p:xfrm>
          <a:off x="323528" y="260648"/>
          <a:ext cx="8568952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A72DFB-884F-4D51-9A4F-4019A188C6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5887"/>
            <a:ext cx="8496944" cy="6726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A88BC3-6ADC-485C-91ED-A5081F2FD5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460" y="188640"/>
            <a:ext cx="8728056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5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EBD8CD-CDD6-4C01-BA0D-7F85B04081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422" y="171232"/>
            <a:ext cx="9016578" cy="651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9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84F8E3-8BBF-41A7-A5D9-DA996E2C1D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316" y="368660"/>
            <a:ext cx="887336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8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E154040-E5FE-4816-9351-5DF220F39452}"/>
              </a:ext>
            </a:extLst>
          </p:cNvPr>
          <p:cNvGrpSpPr/>
          <p:nvPr/>
        </p:nvGrpSpPr>
        <p:grpSpPr>
          <a:xfrm>
            <a:off x="0" y="51295"/>
            <a:ext cx="9144000" cy="6692405"/>
            <a:chOff x="0" y="51295"/>
            <a:chExt cx="9144000" cy="6692405"/>
          </a:xfrm>
        </p:grpSpPr>
        <p:sp>
          <p:nvSpPr>
            <p:cNvPr id="5122" name="Rectangle 2"/>
            <p:cNvSpPr>
              <a:spLocks noChangeArrowheads="1"/>
            </p:cNvSpPr>
            <p:nvPr/>
          </p:nvSpPr>
          <p:spPr bwMode="auto">
            <a:xfrm>
              <a:off x="2877916" y="1972461"/>
              <a:ext cx="1943100" cy="685800"/>
            </a:xfrm>
            <a:prstGeom prst="rect">
              <a:avLst/>
            </a:prstGeom>
            <a:solidFill>
              <a:srgbClr val="8064A2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3F3151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600" b="1" dirty="0">
                  <a:cs typeface="Arial" pitchFamily="34" charset="0"/>
                </a:rPr>
                <a:t>Ранний возраст</a:t>
              </a:r>
            </a:p>
            <a:p>
              <a:pPr eaLnBrk="0" hangingPunct="0"/>
              <a:endParaRPr lang="ru-RU" dirty="0"/>
            </a:p>
          </p:txBody>
        </p:sp>
        <p:sp>
          <p:nvSpPr>
            <p:cNvPr id="5123" name="Rectangle 3"/>
            <p:cNvSpPr>
              <a:spLocks noChangeArrowheads="1"/>
            </p:cNvSpPr>
            <p:nvPr/>
          </p:nvSpPr>
          <p:spPr bwMode="auto">
            <a:xfrm>
              <a:off x="342900" y="3009900"/>
              <a:ext cx="1943100" cy="800100"/>
            </a:xfrm>
            <a:prstGeom prst="rect">
              <a:avLst/>
            </a:prstGeom>
            <a:solidFill>
              <a:srgbClr val="F79646"/>
            </a:solidFill>
            <a:ln w="127000" cmpd="dbl">
              <a:solidFill>
                <a:srgbClr val="F79646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ru-RU" sz="1200" b="1" i="1" dirty="0">
                  <a:cs typeface="Times New Roman" pitchFamily="18" charset="0"/>
                </a:rPr>
                <a:t>Контроль за нервно-психическим развитием</a:t>
              </a:r>
              <a:endParaRPr lang="ru-RU" dirty="0"/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4800600" y="2857500"/>
              <a:ext cx="1600200" cy="5715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ru-RU" sz="1200" b="1" dirty="0">
                  <a:cs typeface="Times New Roman" pitchFamily="18" charset="0"/>
                </a:rPr>
                <a:t>Образовательный процесс</a:t>
              </a:r>
              <a:endParaRPr lang="ru-RU" dirty="0"/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>
              <a:off x="5829300" y="3429000"/>
              <a:ext cx="457200" cy="342900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5943600" y="3771900"/>
              <a:ext cx="1714500" cy="6858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ru-RU" sz="1200" b="1" i="1" dirty="0">
                  <a:cs typeface="Times New Roman" pitchFamily="18" charset="0"/>
                </a:rPr>
                <a:t>Не регламентированная деятельность</a:t>
              </a:r>
              <a:endParaRPr lang="ru-RU" dirty="0"/>
            </a:p>
          </p:txBody>
        </p:sp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>
              <a:off x="3124200" y="3886200"/>
              <a:ext cx="1714500" cy="4572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b="1" i="1" dirty="0">
                  <a:cs typeface="Times New Roman" pitchFamily="18" charset="0"/>
                </a:rPr>
                <a:t>Регламентированная деятельность</a:t>
              </a:r>
              <a:endParaRPr lang="ru-RU" dirty="0"/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 flipH="1">
              <a:off x="4800600" y="3429000"/>
              <a:ext cx="457200" cy="457200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3200400" y="4800600"/>
              <a:ext cx="914400" cy="5715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Игры - занятия</a:t>
              </a:r>
              <a:endParaRPr lang="ru-RU" dirty="0"/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>
              <a:off x="7391400" y="4953000"/>
              <a:ext cx="457200" cy="152400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>
              <a:off x="4792967" y="4724400"/>
              <a:ext cx="1455433" cy="617912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Самостоятельная деятельность</a:t>
              </a:r>
              <a:endParaRPr lang="ru-RU" dirty="0"/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flipH="1">
              <a:off x="7620000" y="6248400"/>
              <a:ext cx="381000" cy="0"/>
            </a:xfrm>
            <a:prstGeom prst="line">
              <a:avLst/>
            </a:prstGeom>
            <a:noFill/>
            <a:ln w="38100" cmpd="dbl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>
              <a:off x="2743200" y="5715000"/>
              <a:ext cx="1485900" cy="3429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ru-RU" sz="1200" dirty="0">
                  <a:cs typeface="Times New Roman" pitchFamily="18" charset="0"/>
                </a:rPr>
                <a:t>планирование</a:t>
              </a:r>
              <a:endParaRPr lang="ru-RU" dirty="0"/>
            </a:p>
          </p:txBody>
        </p:sp>
        <p:sp>
          <p:nvSpPr>
            <p:cNvPr id="5134" name="Line 14"/>
            <p:cNvSpPr>
              <a:spLocks noChangeShapeType="1"/>
            </p:cNvSpPr>
            <p:nvPr/>
          </p:nvSpPr>
          <p:spPr bwMode="auto">
            <a:xfrm flipH="1">
              <a:off x="6172200" y="6172200"/>
              <a:ext cx="342900" cy="228600"/>
            </a:xfrm>
            <a:prstGeom prst="line">
              <a:avLst/>
            </a:prstGeom>
            <a:noFill/>
            <a:ln w="57150" cmpd="thinThick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6781800" y="4800600"/>
              <a:ext cx="571500" cy="3429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виды</a:t>
              </a:r>
              <a:endParaRPr lang="ru-RU" dirty="0"/>
            </a:p>
          </p:txBody>
        </p:sp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7772400" y="5029199"/>
              <a:ext cx="1371600" cy="419099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планирование</a:t>
              </a:r>
              <a:endParaRPr lang="ru-RU" dirty="0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>
              <a:off x="6019800" y="4495800"/>
              <a:ext cx="0" cy="228600"/>
            </a:xfrm>
            <a:prstGeom prst="line">
              <a:avLst/>
            </a:prstGeom>
            <a:noFill/>
            <a:ln w="38100" cmpd="dbl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38" name="Line 18"/>
            <p:cNvSpPr>
              <a:spLocks noChangeShapeType="1"/>
            </p:cNvSpPr>
            <p:nvPr/>
          </p:nvSpPr>
          <p:spPr bwMode="auto">
            <a:xfrm flipH="1">
              <a:off x="8686800" y="5410200"/>
              <a:ext cx="0" cy="342900"/>
            </a:xfrm>
            <a:prstGeom prst="line">
              <a:avLst/>
            </a:prstGeom>
            <a:noFill/>
            <a:ln w="57150" cmpd="thinThick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>
              <a:off x="3886200" y="4343400"/>
              <a:ext cx="0" cy="457200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40" name="Rectangle 20"/>
            <p:cNvSpPr>
              <a:spLocks noChangeArrowheads="1"/>
            </p:cNvSpPr>
            <p:nvPr/>
          </p:nvSpPr>
          <p:spPr bwMode="auto">
            <a:xfrm>
              <a:off x="4495800" y="5715000"/>
              <a:ext cx="1638300" cy="8763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ru-RU" sz="1200" dirty="0">
                  <a:cs typeface="Times New Roman" pitchFamily="18" charset="0"/>
                </a:rPr>
                <a:t>Анализ самостоятельной деятельности ребенка</a:t>
              </a:r>
              <a:endParaRPr lang="ru-RU" dirty="0"/>
            </a:p>
          </p:txBody>
        </p:sp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>
              <a:off x="6248400" y="4953000"/>
              <a:ext cx="571500" cy="0"/>
            </a:xfrm>
            <a:prstGeom prst="line">
              <a:avLst/>
            </a:prstGeom>
            <a:noFill/>
            <a:ln w="57150" cmpd="thickThin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42" name="Rectangle 22"/>
            <p:cNvSpPr>
              <a:spLocks noChangeArrowheads="1"/>
            </p:cNvSpPr>
            <p:nvPr/>
          </p:nvSpPr>
          <p:spPr bwMode="auto">
            <a:xfrm>
              <a:off x="8001000" y="6096000"/>
              <a:ext cx="1143000" cy="3429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ru-RU" sz="1200" dirty="0">
                  <a:cs typeface="Times New Roman" pitchFamily="18" charset="0"/>
                </a:rPr>
                <a:t>организация</a:t>
              </a:r>
              <a:endParaRPr lang="ru-RU" dirty="0"/>
            </a:p>
          </p:txBody>
        </p:sp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 flipH="1">
              <a:off x="3771900" y="5372100"/>
              <a:ext cx="0" cy="342900"/>
            </a:xfrm>
            <a:prstGeom prst="line">
              <a:avLst/>
            </a:prstGeom>
            <a:noFill/>
            <a:ln w="38100" cmpd="dbl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>
              <a:off x="6477000" y="6019799"/>
              <a:ext cx="1371600" cy="457197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хронометраж</a:t>
              </a:r>
              <a:endParaRPr lang="ru-RU" dirty="0"/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>
              <a:off x="3059833" y="6438900"/>
              <a:ext cx="1169267" cy="30480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ru-RU" sz="1200" dirty="0">
                  <a:cs typeface="Times New Roman" pitchFamily="18" charset="0"/>
                </a:rPr>
                <a:t>организация</a:t>
              </a:r>
              <a:endParaRPr lang="ru-RU" dirty="0"/>
            </a:p>
          </p:txBody>
        </p:sp>
        <p:sp>
          <p:nvSpPr>
            <p:cNvPr id="5146" name="Line 26"/>
            <p:cNvSpPr>
              <a:spLocks noChangeShapeType="1"/>
            </p:cNvSpPr>
            <p:nvPr/>
          </p:nvSpPr>
          <p:spPr bwMode="auto">
            <a:xfrm>
              <a:off x="3771900" y="6057900"/>
              <a:ext cx="0" cy="342900"/>
            </a:xfrm>
            <a:prstGeom prst="line">
              <a:avLst/>
            </a:prstGeom>
            <a:noFill/>
            <a:ln w="38100" cmpd="dbl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5105400" y="914400"/>
              <a:ext cx="1143000" cy="45720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b="1" i="1" dirty="0">
                  <a:cs typeface="Times New Roman" pitchFamily="18" charset="0"/>
                </a:rPr>
                <a:t>Процесс адаптации</a:t>
              </a:r>
              <a:endParaRPr lang="ru-RU" dirty="0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 flipV="1">
              <a:off x="5867400" y="381000"/>
              <a:ext cx="914400" cy="571500"/>
            </a:xfrm>
            <a:prstGeom prst="line">
              <a:avLst/>
            </a:prstGeom>
            <a:noFill/>
            <a:ln w="76200" cmpd="tri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6781800" y="152400"/>
              <a:ext cx="1485900" cy="34290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документация</a:t>
              </a:r>
              <a:endParaRPr lang="ru-RU" dirty="0"/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7162800" y="762000"/>
              <a:ext cx="1828800" cy="80010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Индивидуальная предметно-пространственная среда </a:t>
              </a:r>
              <a:endParaRPr lang="ru-RU" sz="900" dirty="0"/>
            </a:p>
            <a:p>
              <a:pPr eaLnBrk="0" hangingPunct="0"/>
              <a:endParaRPr lang="ru-RU" dirty="0"/>
            </a:p>
          </p:txBody>
        </p:sp>
        <p:sp>
          <p:nvSpPr>
            <p:cNvPr id="5151" name="Line 31"/>
            <p:cNvSpPr>
              <a:spLocks noChangeShapeType="1"/>
            </p:cNvSpPr>
            <p:nvPr/>
          </p:nvSpPr>
          <p:spPr bwMode="auto">
            <a:xfrm flipH="1">
              <a:off x="6858000" y="1600200"/>
              <a:ext cx="571500" cy="533400"/>
            </a:xfrm>
            <a:prstGeom prst="line">
              <a:avLst/>
            </a:prstGeom>
            <a:noFill/>
            <a:ln w="76200" cmpd="tri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52" name="Rectangle 32"/>
            <p:cNvSpPr>
              <a:spLocks noChangeArrowheads="1"/>
            </p:cNvSpPr>
            <p:nvPr/>
          </p:nvSpPr>
          <p:spPr bwMode="auto">
            <a:xfrm>
              <a:off x="6096000" y="2133600"/>
              <a:ext cx="1371600" cy="57150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Проектная деятельность</a:t>
              </a:r>
              <a:endParaRPr lang="ru-RU" dirty="0"/>
            </a:p>
          </p:txBody>
        </p:sp>
        <p:sp>
          <p:nvSpPr>
            <p:cNvPr id="5153" name="Line 33"/>
            <p:cNvSpPr>
              <a:spLocks noChangeShapeType="1"/>
            </p:cNvSpPr>
            <p:nvPr/>
          </p:nvSpPr>
          <p:spPr bwMode="auto">
            <a:xfrm>
              <a:off x="6248400" y="1066800"/>
              <a:ext cx="914400" cy="76200"/>
            </a:xfrm>
            <a:prstGeom prst="line">
              <a:avLst/>
            </a:prstGeom>
            <a:noFill/>
            <a:ln w="76200" cmpd="tri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54" name="Line 34"/>
            <p:cNvSpPr>
              <a:spLocks noChangeShapeType="1"/>
            </p:cNvSpPr>
            <p:nvPr/>
          </p:nvSpPr>
          <p:spPr bwMode="auto">
            <a:xfrm>
              <a:off x="8534400" y="1600200"/>
              <a:ext cx="152400" cy="457200"/>
            </a:xfrm>
            <a:prstGeom prst="line">
              <a:avLst/>
            </a:prstGeom>
            <a:noFill/>
            <a:ln w="76200" cmpd="tri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55" name="Rectangle 35"/>
            <p:cNvSpPr>
              <a:spLocks noChangeArrowheads="1"/>
            </p:cNvSpPr>
            <p:nvPr/>
          </p:nvSpPr>
          <p:spPr bwMode="auto">
            <a:xfrm>
              <a:off x="7608654" y="2057400"/>
              <a:ext cx="1344846" cy="64770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Игровое и дидактическое оборудование</a:t>
              </a:r>
              <a:endParaRPr lang="ru-RU" dirty="0"/>
            </a:p>
          </p:txBody>
        </p:sp>
        <p:sp>
          <p:nvSpPr>
            <p:cNvPr id="5156" name="Rectangle 36"/>
            <p:cNvSpPr>
              <a:spLocks noChangeArrowheads="1"/>
            </p:cNvSpPr>
            <p:nvPr/>
          </p:nvSpPr>
          <p:spPr bwMode="auto">
            <a:xfrm>
              <a:off x="2085340" y="1064106"/>
              <a:ext cx="1600200" cy="457200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ru-RU" sz="1200" b="1" dirty="0">
                  <a:cs typeface="Times New Roman" pitchFamily="18" charset="0"/>
                </a:rPr>
                <a:t>Требования к педагогу</a:t>
              </a:r>
              <a:endParaRPr lang="ru-RU" dirty="0"/>
            </a:p>
          </p:txBody>
        </p:sp>
        <p:sp>
          <p:nvSpPr>
            <p:cNvPr id="5157" name="Line 37"/>
            <p:cNvSpPr>
              <a:spLocks noChangeShapeType="1"/>
            </p:cNvSpPr>
            <p:nvPr/>
          </p:nvSpPr>
          <p:spPr bwMode="auto">
            <a:xfrm flipH="1" flipV="1">
              <a:off x="1981200" y="609600"/>
              <a:ext cx="381000" cy="381000"/>
            </a:xfrm>
            <a:prstGeom prst="line">
              <a:avLst/>
            </a:prstGeom>
            <a:noFill/>
            <a:ln w="57150" cmpd="thinThick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58" name="Rectangle 38"/>
            <p:cNvSpPr>
              <a:spLocks noChangeArrowheads="1"/>
            </p:cNvSpPr>
            <p:nvPr/>
          </p:nvSpPr>
          <p:spPr bwMode="auto">
            <a:xfrm>
              <a:off x="228600" y="152399"/>
              <a:ext cx="1943100" cy="609597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Проявление искреннего интереса к ребенку</a:t>
              </a:r>
              <a:endParaRPr lang="ru-RU" dirty="0"/>
            </a:p>
          </p:txBody>
        </p:sp>
        <p:sp>
          <p:nvSpPr>
            <p:cNvPr id="5159" name="Line 39"/>
            <p:cNvSpPr>
              <a:spLocks noChangeShapeType="1"/>
            </p:cNvSpPr>
            <p:nvPr/>
          </p:nvSpPr>
          <p:spPr bwMode="auto">
            <a:xfrm flipH="1">
              <a:off x="1828800" y="1447800"/>
              <a:ext cx="609600" cy="762000"/>
            </a:xfrm>
            <a:prstGeom prst="line">
              <a:avLst/>
            </a:prstGeom>
            <a:noFill/>
            <a:ln w="57150" cmpd="thinThick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60" name="Line 40"/>
            <p:cNvSpPr>
              <a:spLocks noChangeShapeType="1"/>
            </p:cNvSpPr>
            <p:nvPr/>
          </p:nvSpPr>
          <p:spPr bwMode="auto">
            <a:xfrm flipV="1">
              <a:off x="2362200" y="533400"/>
              <a:ext cx="381000" cy="495300"/>
            </a:xfrm>
            <a:prstGeom prst="line">
              <a:avLst/>
            </a:prstGeom>
            <a:noFill/>
            <a:ln w="57150" cmpd="thinThick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61" name="Line 41"/>
            <p:cNvSpPr>
              <a:spLocks noChangeShapeType="1"/>
            </p:cNvSpPr>
            <p:nvPr/>
          </p:nvSpPr>
          <p:spPr bwMode="auto">
            <a:xfrm flipH="1" flipV="1">
              <a:off x="1485900" y="1143000"/>
              <a:ext cx="685800" cy="0"/>
            </a:xfrm>
            <a:prstGeom prst="line">
              <a:avLst/>
            </a:prstGeom>
            <a:noFill/>
            <a:ln w="57150" cmpd="thinThick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152400" y="838199"/>
              <a:ext cx="1600200" cy="1113211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Позитивные человеческие качества</a:t>
              </a:r>
              <a:endParaRPr lang="ru-RU" sz="900" dirty="0"/>
            </a:p>
            <a:p>
              <a:pPr eaLnBrk="0" hangingPunct="0"/>
              <a:r>
                <a:rPr lang="ru-RU" sz="1200" dirty="0">
                  <a:cs typeface="Times New Roman" pitchFamily="18" charset="0"/>
                </a:rPr>
                <a:t>(принцип действенной любви</a:t>
              </a:r>
              <a:endParaRPr lang="ru-RU" dirty="0"/>
            </a:p>
          </p:txBody>
        </p:sp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2743200" y="51295"/>
              <a:ext cx="2171700" cy="930565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Высокий профессионализм</a:t>
              </a:r>
              <a:endParaRPr lang="ru-RU" sz="900" dirty="0"/>
            </a:p>
            <a:p>
              <a:pPr eaLnBrk="0" hangingPunct="0"/>
              <a:r>
                <a:rPr lang="ru-RU" sz="1200" dirty="0">
                  <a:cs typeface="Times New Roman" pitchFamily="18" charset="0"/>
                </a:rPr>
                <a:t>(сильная мотивационно-эмоциональная заряженность</a:t>
              </a:r>
              <a:endParaRPr lang="ru-RU" dirty="0"/>
            </a:p>
          </p:txBody>
        </p:sp>
        <p:sp>
          <p:nvSpPr>
            <p:cNvPr id="5164" name="Rectangle 44"/>
            <p:cNvSpPr>
              <a:spLocks noChangeArrowheads="1"/>
            </p:cNvSpPr>
            <p:nvPr/>
          </p:nvSpPr>
          <p:spPr bwMode="auto">
            <a:xfrm>
              <a:off x="685800" y="2209800"/>
              <a:ext cx="1600200" cy="571500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Состояние здоровья</a:t>
              </a:r>
              <a:endParaRPr lang="ru-RU" dirty="0"/>
            </a:p>
          </p:txBody>
        </p:sp>
        <p:sp>
          <p:nvSpPr>
            <p:cNvPr id="5165" name="Arc 45"/>
            <p:cNvSpPr>
              <a:spLocks/>
            </p:cNvSpPr>
            <p:nvPr/>
          </p:nvSpPr>
          <p:spPr bwMode="auto">
            <a:xfrm rot="-1690412">
              <a:off x="3716851" y="1493106"/>
              <a:ext cx="1479550" cy="160337"/>
            </a:xfrm>
            <a:custGeom>
              <a:avLst/>
              <a:gdLst>
                <a:gd name="G0" fmla="+- 18878 0 0"/>
                <a:gd name="G1" fmla="+- 21600 0 0"/>
                <a:gd name="G2" fmla="+- 21600 0 0"/>
                <a:gd name="T0" fmla="*/ 0 w 39041"/>
                <a:gd name="T1" fmla="*/ 11103 h 21600"/>
                <a:gd name="T2" fmla="*/ 39041 w 39041"/>
                <a:gd name="T3" fmla="*/ 13853 h 21600"/>
                <a:gd name="T4" fmla="*/ 18878 w 390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41" h="21600" fill="none" extrusionOk="0">
                  <a:moveTo>
                    <a:pt x="0" y="11103"/>
                  </a:moveTo>
                  <a:cubicBezTo>
                    <a:pt x="3810" y="4249"/>
                    <a:pt x="11036" y="-1"/>
                    <a:pt x="18878" y="0"/>
                  </a:cubicBezTo>
                  <a:cubicBezTo>
                    <a:pt x="27818" y="0"/>
                    <a:pt x="35834" y="5507"/>
                    <a:pt x="39040" y="13853"/>
                  </a:cubicBezTo>
                </a:path>
                <a:path w="39041" h="21600" stroke="0" extrusionOk="0">
                  <a:moveTo>
                    <a:pt x="0" y="11103"/>
                  </a:moveTo>
                  <a:cubicBezTo>
                    <a:pt x="3810" y="4249"/>
                    <a:pt x="11036" y="-1"/>
                    <a:pt x="18878" y="0"/>
                  </a:cubicBezTo>
                  <a:cubicBezTo>
                    <a:pt x="27818" y="0"/>
                    <a:pt x="35834" y="5507"/>
                    <a:pt x="39040" y="13853"/>
                  </a:cubicBezTo>
                  <a:lnTo>
                    <a:pt x="18878" y="21600"/>
                  </a:lnTo>
                  <a:close/>
                </a:path>
              </a:pathLst>
            </a:custGeom>
            <a:solidFill>
              <a:srgbClr val="9BBB59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66" name="Arc 46"/>
            <p:cNvSpPr>
              <a:spLocks/>
            </p:cNvSpPr>
            <p:nvPr/>
          </p:nvSpPr>
          <p:spPr bwMode="auto">
            <a:xfrm rot="11667084">
              <a:off x="4837113" y="2271713"/>
              <a:ext cx="1016000" cy="482600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0692 w 20692"/>
                <a:gd name="T1" fmla="*/ 6197 h 8891"/>
                <a:gd name="T2" fmla="*/ 19685 w 20692"/>
                <a:gd name="T3" fmla="*/ 8891 h 8891"/>
                <a:gd name="T4" fmla="*/ 0 w 20692"/>
                <a:gd name="T5" fmla="*/ 0 h 8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92" h="8891" fill="none" extrusionOk="0">
                  <a:moveTo>
                    <a:pt x="20691" y="6196"/>
                  </a:moveTo>
                  <a:cubicBezTo>
                    <a:pt x="20416" y="7116"/>
                    <a:pt x="20080" y="8016"/>
                    <a:pt x="19685" y="8891"/>
                  </a:cubicBezTo>
                </a:path>
                <a:path w="20692" h="8891" stroke="0" extrusionOk="0">
                  <a:moveTo>
                    <a:pt x="20691" y="6196"/>
                  </a:moveTo>
                  <a:cubicBezTo>
                    <a:pt x="20416" y="7116"/>
                    <a:pt x="20080" y="8016"/>
                    <a:pt x="19685" y="88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67" name="Arc 47"/>
            <p:cNvSpPr>
              <a:spLocks/>
            </p:cNvSpPr>
            <p:nvPr/>
          </p:nvSpPr>
          <p:spPr bwMode="auto">
            <a:xfrm rot="13645160">
              <a:off x="3130048" y="1596794"/>
              <a:ext cx="625475" cy="206375"/>
            </a:xfrm>
            <a:custGeom>
              <a:avLst/>
              <a:gdLst>
                <a:gd name="G0" fmla="+- 0 0 0"/>
                <a:gd name="G1" fmla="+- 21563 0 0"/>
                <a:gd name="G2" fmla="+- 21600 0 0"/>
                <a:gd name="T0" fmla="*/ 1265 w 18183"/>
                <a:gd name="T1" fmla="*/ 0 h 21563"/>
                <a:gd name="T2" fmla="*/ 18183 w 18183"/>
                <a:gd name="T3" fmla="*/ 9903 h 21563"/>
                <a:gd name="T4" fmla="*/ 0 w 18183"/>
                <a:gd name="T5" fmla="*/ 21563 h 2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83" h="21563" fill="none" extrusionOk="0">
                  <a:moveTo>
                    <a:pt x="1264" y="0"/>
                  </a:moveTo>
                  <a:cubicBezTo>
                    <a:pt x="8163" y="404"/>
                    <a:pt x="14452" y="4085"/>
                    <a:pt x="18182" y="9903"/>
                  </a:cubicBezTo>
                </a:path>
                <a:path w="18183" h="21563" stroke="0" extrusionOk="0">
                  <a:moveTo>
                    <a:pt x="1264" y="0"/>
                  </a:moveTo>
                  <a:cubicBezTo>
                    <a:pt x="8163" y="404"/>
                    <a:pt x="14452" y="4085"/>
                    <a:pt x="18182" y="9903"/>
                  </a:cubicBezTo>
                  <a:lnTo>
                    <a:pt x="0" y="21563"/>
                  </a:lnTo>
                  <a:close/>
                </a:path>
              </a:pathLst>
            </a:custGeom>
            <a:solidFill>
              <a:srgbClr val="C0504D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68" name="Arc 48"/>
            <p:cNvSpPr>
              <a:spLocks/>
            </p:cNvSpPr>
            <p:nvPr/>
          </p:nvSpPr>
          <p:spPr bwMode="auto">
            <a:xfrm rot="8520110" flipV="1">
              <a:off x="2133600" y="2819400"/>
              <a:ext cx="1357313" cy="74613"/>
            </a:xfrm>
            <a:custGeom>
              <a:avLst/>
              <a:gdLst>
                <a:gd name="G0" fmla="+- 0 0 0"/>
                <a:gd name="G1" fmla="+- 21563 0 0"/>
                <a:gd name="G2" fmla="+- 21600 0 0"/>
                <a:gd name="T0" fmla="*/ 1265 w 21600"/>
                <a:gd name="T1" fmla="*/ 0 h 34680"/>
                <a:gd name="T2" fmla="*/ 17161 w 21600"/>
                <a:gd name="T3" fmla="*/ 34680 h 34680"/>
                <a:gd name="T4" fmla="*/ 0 w 21600"/>
                <a:gd name="T5" fmla="*/ 21563 h 3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4680" fill="none" extrusionOk="0">
                  <a:moveTo>
                    <a:pt x="1264" y="0"/>
                  </a:moveTo>
                  <a:cubicBezTo>
                    <a:pt x="12683" y="669"/>
                    <a:pt x="21600" y="10124"/>
                    <a:pt x="21600" y="21563"/>
                  </a:cubicBezTo>
                  <a:cubicBezTo>
                    <a:pt x="21600" y="26304"/>
                    <a:pt x="20040" y="30913"/>
                    <a:pt x="17161" y="34680"/>
                  </a:cubicBezTo>
                </a:path>
                <a:path w="21600" h="34680" stroke="0" extrusionOk="0">
                  <a:moveTo>
                    <a:pt x="1264" y="0"/>
                  </a:moveTo>
                  <a:cubicBezTo>
                    <a:pt x="12683" y="669"/>
                    <a:pt x="21600" y="10124"/>
                    <a:pt x="21600" y="21563"/>
                  </a:cubicBezTo>
                  <a:cubicBezTo>
                    <a:pt x="21600" y="26304"/>
                    <a:pt x="20040" y="30913"/>
                    <a:pt x="17161" y="34680"/>
                  </a:cubicBezTo>
                  <a:lnTo>
                    <a:pt x="0" y="21563"/>
                  </a:lnTo>
                  <a:close/>
                </a:path>
              </a:pathLst>
            </a:custGeom>
            <a:solidFill>
              <a:srgbClr val="F79646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69" name="Line 49"/>
            <p:cNvSpPr>
              <a:spLocks noChangeShapeType="1"/>
            </p:cNvSpPr>
            <p:nvPr/>
          </p:nvSpPr>
          <p:spPr bwMode="auto">
            <a:xfrm>
              <a:off x="571500" y="3886200"/>
              <a:ext cx="0" cy="685800"/>
            </a:xfrm>
            <a:prstGeom prst="line">
              <a:avLst/>
            </a:prstGeom>
            <a:noFill/>
            <a:ln w="57150" cmpd="thinThick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70" name="Rectangle 50"/>
            <p:cNvSpPr>
              <a:spLocks noChangeArrowheads="1"/>
            </p:cNvSpPr>
            <p:nvPr/>
          </p:nvSpPr>
          <p:spPr bwMode="auto">
            <a:xfrm rot="10839637" flipV="1">
              <a:off x="304800" y="4572000"/>
              <a:ext cx="1446213" cy="762000"/>
            </a:xfrm>
            <a:prstGeom prst="rect">
              <a:avLst/>
            </a:prstGeom>
            <a:solidFill>
              <a:srgbClr val="F79646"/>
            </a:solidFill>
            <a:ln w="127000" cmpd="dbl">
              <a:solidFill>
                <a:srgbClr val="F79646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ru-RU" sz="1200" dirty="0">
                  <a:cs typeface="Times New Roman" pitchFamily="18" charset="0"/>
                </a:rPr>
                <a:t>Возрастная шкала оценки</a:t>
              </a:r>
              <a:endParaRPr lang="ru-RU" sz="900" dirty="0"/>
            </a:p>
            <a:p>
              <a:pPr eaLnBrk="0" hangingPunct="0"/>
              <a:r>
                <a:rPr lang="ru-RU" sz="1200" dirty="0">
                  <a:cs typeface="Times New Roman" pitchFamily="18" charset="0"/>
                </a:rPr>
                <a:t>(показатели)</a:t>
              </a:r>
              <a:endParaRPr lang="ru-RU" dirty="0"/>
            </a:p>
          </p:txBody>
        </p:sp>
        <p:sp>
          <p:nvSpPr>
            <p:cNvPr id="5171" name="Line 51"/>
            <p:cNvSpPr>
              <a:spLocks noChangeShapeType="1"/>
            </p:cNvSpPr>
            <p:nvPr/>
          </p:nvSpPr>
          <p:spPr bwMode="auto">
            <a:xfrm flipH="1">
              <a:off x="1981200" y="3962400"/>
              <a:ext cx="0" cy="1638300"/>
            </a:xfrm>
            <a:prstGeom prst="line">
              <a:avLst/>
            </a:prstGeom>
            <a:noFill/>
            <a:ln w="57150" cmpd="thinThick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72" name="Rectangle 52"/>
            <p:cNvSpPr>
              <a:spLocks noChangeArrowheads="1"/>
            </p:cNvSpPr>
            <p:nvPr/>
          </p:nvSpPr>
          <p:spPr bwMode="auto">
            <a:xfrm>
              <a:off x="228600" y="5600700"/>
              <a:ext cx="1943100" cy="571500"/>
            </a:xfrm>
            <a:prstGeom prst="rect">
              <a:avLst/>
            </a:prstGeom>
            <a:solidFill>
              <a:srgbClr val="F79646"/>
            </a:solidFill>
            <a:ln w="127000" cmpd="dbl">
              <a:solidFill>
                <a:srgbClr val="F79646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ru-RU" sz="1200" dirty="0">
                  <a:cs typeface="Times New Roman" pitchFamily="18" charset="0"/>
                </a:rPr>
                <a:t>Организация и проведение диагностики</a:t>
              </a:r>
              <a:endParaRPr lang="ru-RU" dirty="0"/>
            </a:p>
          </p:txBody>
        </p:sp>
        <p:sp>
          <p:nvSpPr>
            <p:cNvPr id="5173" name="Rectangle 53"/>
            <p:cNvSpPr>
              <a:spLocks noChangeArrowheads="1"/>
            </p:cNvSpPr>
            <p:nvPr/>
          </p:nvSpPr>
          <p:spPr bwMode="auto">
            <a:xfrm>
              <a:off x="0" y="11430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5174" name="Rectangle 54"/>
            <p:cNvSpPr>
              <a:spLocks noChangeArrowheads="1"/>
            </p:cNvSpPr>
            <p:nvPr/>
          </p:nvSpPr>
          <p:spPr bwMode="auto">
            <a:xfrm>
              <a:off x="0" y="11430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E1C372-2C2E-4F85-AA5E-8D7202959E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A86754-2E20-4A86-95D9-913760F0561D}"/>
              </a:ext>
            </a:extLst>
          </p:cNvPr>
          <p:cNvSpPr/>
          <p:nvPr/>
        </p:nvSpPr>
        <p:spPr>
          <a:xfrm>
            <a:off x="1763688" y="2367171"/>
            <a:ext cx="672920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854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A9A41-BE97-46FE-A283-011360CF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624110"/>
            <a:ext cx="7488831" cy="86067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адаптации включает в себя: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FB0C0-1B09-49D7-BC40-27E4E22A0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473880"/>
            <a:ext cx="7488831" cy="476001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индивидуализированной предметно-пространственной среды;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игрового и дидактического оборудования (методический комплект);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проектной деятельности;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39601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5277EA4-495C-4D39-967E-1A02217E1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616" y="836712"/>
            <a:ext cx="2874596" cy="57626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педагога: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74BD83-186E-4291-A391-6D02E2F7E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44" y="1556792"/>
            <a:ext cx="3197532" cy="5040560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контакта с детьми в период адаптации к дошкольному учреждению через совместную игровую деятельность в специально организованном пространстве;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контактов с родителями, построение взаимодействия на основе сотрудничества;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•выявление индивидуальных особенностей  и возможностей детей.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7CDAEAE-A1CA-40E5-BBE5-2C4C21770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92080" y="836712"/>
            <a:ext cx="3634954" cy="57626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играм: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9E1FE15-D02E-421A-8A63-61B353E9A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3082" y="1585248"/>
            <a:ext cx="3195680" cy="5156120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индивидуальными, и подгрупповыми;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основываться  на простых и понятных детям раннего возраста сюжетах;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должны быть динамичными;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играх используются  красочные, эстетически оформленные атрибуты;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инициатором игры выступает взрослый, но в тоже время  поддерживается интерес и инициативность детей;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сопровождаются яркими позитивными эмоциями со стороны взрослого.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5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170" y="446088"/>
            <a:ext cx="5570982" cy="97631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неделя   «Осень разноцветная»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978896" cy="4691063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психологически комфортную атмосферу доверия и безопасности, найти индивидуальный подход к каждому ребенку. Предупредить возможную передачу тревоги и нервного возбуждения от матери к ребенку, посредством совместной игровой  деятельности.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отвлекаются при расставании с родителями, с интересом включаются в деятельность.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имеет возможность оценить уровень сформированности навыков рисования, знание цвета ребенком, умение действовать рядом со взрослым и сверстниками.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EC32D7-90B0-46ED-9501-A7C8273A08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7334" y="-1"/>
            <a:ext cx="1780930" cy="237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9BB241-A7AE-4F3C-BCCA-82758AF818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2663" y="1196752"/>
            <a:ext cx="151216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330636-8046-4277-A333-0CF84857E2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6167" y="3791210"/>
            <a:ext cx="1996153" cy="265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" y="0"/>
            <a:ext cx="4515966" cy="60212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48" y="641329"/>
            <a:ext cx="4632752" cy="61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9398" cy="699919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1CE847-F85F-4546-ADBB-F167FACEF5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6376" y="2627399"/>
            <a:ext cx="3212088" cy="427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532</TotalTime>
  <Words>967</Words>
  <Application>Microsoft Office PowerPoint</Application>
  <PresentationFormat>Экран (4:3)</PresentationFormat>
  <Paragraphs>200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 3</vt:lpstr>
      <vt:lpstr>Легкий дым</vt:lpstr>
      <vt:lpstr>Детская игра – калейдоскоп инновационных педагогических идей</vt:lpstr>
      <vt:lpstr>Обоснованность выбора  темы</vt:lpstr>
      <vt:lpstr>Адаптация</vt:lpstr>
      <vt:lpstr>Презентация PowerPoint</vt:lpstr>
      <vt:lpstr>Процесс адаптации включает в себя:</vt:lpstr>
      <vt:lpstr>Презентация PowerPoint</vt:lpstr>
      <vt:lpstr>Первая неделя   «Осень разноцветная»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Вторая неделя   «По дороге к радуге»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Третья   неделя  «Театральная»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Четвертая  неделя  «Неделя дружбы» </vt:lpstr>
      <vt:lpstr>Анкетирование родителей:</vt:lpstr>
      <vt:lpstr>А.Остроухова «Изучение степени адаптации ребенка к ДОУ».</vt:lpstr>
      <vt:lpstr>Презентация PowerPoint</vt:lpstr>
      <vt:lpstr>Качественные показатели реализации проекта оценивают результативность и эффективность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Детская игра – калейдоскоп инновационных педагогических идей</dc:title>
  <dc:creator>user</dc:creator>
  <cp:lastModifiedBy>1</cp:lastModifiedBy>
  <cp:revision>47</cp:revision>
  <dcterms:created xsi:type="dcterms:W3CDTF">2020-12-04T07:26:27Z</dcterms:created>
  <dcterms:modified xsi:type="dcterms:W3CDTF">2020-12-09T09:24:30Z</dcterms:modified>
</cp:coreProperties>
</file>