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5" r:id="rId3"/>
    <p:sldId id="26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4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8C35D-019A-48E3-83BB-3A36735B40CC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CABE7-928C-4119-A320-1893F5E63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8C35D-019A-48E3-83BB-3A36735B40CC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CABE7-928C-4119-A320-1893F5E63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8C35D-019A-48E3-83BB-3A36735B40CC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CABE7-928C-4119-A320-1893F5E63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8C35D-019A-48E3-83BB-3A36735B40CC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CABE7-928C-4119-A320-1893F5E63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8C35D-019A-48E3-83BB-3A36735B40CC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CABE7-928C-4119-A320-1893F5E63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8C35D-019A-48E3-83BB-3A36735B40CC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CABE7-928C-4119-A320-1893F5E63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8C35D-019A-48E3-83BB-3A36735B40CC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CABE7-928C-4119-A320-1893F5E63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8C35D-019A-48E3-83BB-3A36735B40CC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CABE7-928C-4119-A320-1893F5E63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8C35D-019A-48E3-83BB-3A36735B40CC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CABE7-928C-4119-A320-1893F5E63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8C35D-019A-48E3-83BB-3A36735B40CC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CABE7-928C-4119-A320-1893F5E63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8C35D-019A-48E3-83BB-3A36735B40CC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8CABE7-928C-4119-A320-1893F5E630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7A8C35D-019A-48E3-83BB-3A36735B40CC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8CABE7-928C-4119-A320-1893F5E630A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Слоговой анализ и синтез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Методика обучения делению слов на слоги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Пароход плывет по речке</a:t>
            </a:r>
          </a:p>
          <a:p>
            <a:r>
              <a:rPr lang="ru-RU" dirty="0" smtClean="0"/>
              <a:t>И гудит он, точно печка: ЫЫЫЫ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b="1" dirty="0" smtClean="0"/>
              <a:t>Пели долго я и ты</a:t>
            </a:r>
          </a:p>
          <a:p>
            <a:r>
              <a:rPr lang="ru-RU" b="1" dirty="0" smtClean="0"/>
              <a:t>Трудный гласный - </a:t>
            </a:r>
            <a:r>
              <a:rPr lang="ru-RU" b="1" dirty="0" err="1" smtClean="0"/>
              <a:t>ыыы</a:t>
            </a:r>
            <a:endParaRPr lang="ru-RU" b="1" dirty="0" smtClean="0"/>
          </a:p>
          <a:p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3575050" y="1698190"/>
            <a:ext cx="5111750" cy="452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Литература:</a:t>
            </a:r>
          </a:p>
          <a:p>
            <a:r>
              <a:rPr lang="ru-RU" dirty="0" smtClean="0"/>
              <a:t>Ткаченко Т.А. Коррекция нарушений слоговой структуры слова. Альбом для индивидуальной работы с детьми 4 – 6 лет. Москва, 2001.</a:t>
            </a:r>
          </a:p>
          <a:p>
            <a:r>
              <a:rPr lang="ru-RU" dirty="0" smtClean="0"/>
              <a:t>Левина Р.Е. Нарушения слоговой структуры слова у детей. // Специальная школа. – М.: Изд-во АПН РСФСР, 1959. – </a:t>
            </a:r>
            <a:r>
              <a:rPr lang="ru-RU" dirty="0" err="1" smtClean="0"/>
              <a:t>Вып</a:t>
            </a:r>
            <a:r>
              <a:rPr lang="ru-RU" dirty="0" smtClean="0"/>
              <a:t>. 4. – С.86–89.</a:t>
            </a:r>
          </a:p>
          <a:p>
            <a:r>
              <a:rPr lang="ru-RU" dirty="0" err="1" smtClean="0"/>
              <a:t>Агранович</a:t>
            </a:r>
            <a:r>
              <a:rPr lang="ru-RU" dirty="0" smtClean="0"/>
              <a:t> З.Е. В помощь логопедам и родителям. Сборник домашних заданий для преодоления недоразвития фонематической стороны речи у старших дошкольников. – </a:t>
            </a:r>
            <a:r>
              <a:rPr lang="ru-RU" dirty="0" err="1" smtClean="0"/>
              <a:t>СПб:ДЕТСТВО-ПРЕСС</a:t>
            </a:r>
            <a:r>
              <a:rPr lang="ru-RU" dirty="0" smtClean="0"/>
              <a:t>, 2009.</a:t>
            </a:r>
            <a:endParaRPr lang="ru-RU" smtClean="0"/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Фонематический слух -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Слух, обеспечивающий восприятие фонем родного языка, способность человека к анализу и синтезу речевых звуков.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Фонематические функции -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Восприятие – способность воспринимать на слух и точно дифференцировать все звуки речи.</a:t>
            </a:r>
          </a:p>
          <a:p>
            <a:r>
              <a:rPr lang="ru-RU" dirty="0" smtClean="0"/>
              <a:t>Фонематический анализ и синтез – умственные действия по анализу и синтезу звуковой структуры.</a:t>
            </a:r>
          </a:p>
          <a:p>
            <a:r>
              <a:rPr lang="ru-RU" dirty="0" smtClean="0"/>
              <a:t>Фонематические представления – способность сохранять в памяти и воспроизводить звуковой образ слова.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Знакомство с гласными звуками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Для пения эти звуки важны.</a:t>
            </a:r>
          </a:p>
          <a:p>
            <a:r>
              <a:rPr lang="ru-RU" dirty="0" smtClean="0"/>
              <a:t>Они голосисты, напевны, длинны.</a:t>
            </a:r>
          </a:p>
          <a:p>
            <a:r>
              <a:rPr lang="ru-RU" dirty="0" smtClean="0"/>
              <a:t>Они словно птицы летят в синеву:</a:t>
            </a:r>
          </a:p>
          <a:p>
            <a:r>
              <a:rPr lang="ru-RU" b="1" dirty="0" smtClean="0"/>
              <a:t>А…И….О…Ы…Э….У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Звук 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Надо куклу покачать.</a:t>
            </a:r>
          </a:p>
          <a:p>
            <a:r>
              <a:rPr lang="ru-RU" dirty="0" smtClean="0"/>
              <a:t>Кукла будет крепко спать – а-а-а</a:t>
            </a:r>
          </a:p>
          <a:p>
            <a:r>
              <a:rPr lang="ru-RU" dirty="0" err="1" smtClean="0"/>
              <a:t>Баю-баюши-баю</a:t>
            </a:r>
            <a:r>
              <a:rPr lang="ru-RU" dirty="0" smtClean="0"/>
              <a:t>!</a:t>
            </a:r>
          </a:p>
          <a:p>
            <a:r>
              <a:rPr lang="ru-RU" dirty="0" smtClean="0"/>
              <a:t>Баю куколку мою –а-а-а</a:t>
            </a:r>
          </a:p>
          <a:p>
            <a:r>
              <a:rPr lang="ru-RU" dirty="0" err="1" smtClean="0"/>
              <a:t>Баю-баю-баю-бай</a:t>
            </a:r>
            <a:r>
              <a:rPr lang="ru-RU" dirty="0" smtClean="0"/>
              <a:t>!</a:t>
            </a:r>
          </a:p>
          <a:p>
            <a:r>
              <a:rPr lang="ru-RU" dirty="0" smtClean="0"/>
              <a:t>Поскорее засыпай!</a:t>
            </a:r>
          </a:p>
          <a:p>
            <a:endParaRPr lang="ru-RU" dirty="0" smtClean="0"/>
          </a:p>
          <a:p>
            <a:r>
              <a:rPr lang="ru-RU" b="1" dirty="0" smtClean="0"/>
              <a:t>Гласный А мы </a:t>
            </a:r>
            <a:r>
              <a:rPr lang="ru-RU" b="1" dirty="0" err="1" smtClean="0"/>
              <a:t>пропеваем</a:t>
            </a:r>
            <a:r>
              <a:rPr lang="ru-RU" b="1" dirty="0" smtClean="0"/>
              <a:t>, широко рот раскрываем.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340024" y="1676400"/>
            <a:ext cx="358180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Звук У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В лесу волку холодно</a:t>
            </a:r>
          </a:p>
          <a:p>
            <a:r>
              <a:rPr lang="ru-RU" dirty="0" smtClean="0"/>
              <a:t>В лесу волку голодно.</a:t>
            </a:r>
          </a:p>
          <a:p>
            <a:r>
              <a:rPr lang="ru-RU" dirty="0" smtClean="0"/>
              <a:t>Вот и воет на луну</a:t>
            </a:r>
          </a:p>
          <a:p>
            <a:r>
              <a:rPr lang="ru-RU" dirty="0" smtClean="0"/>
              <a:t>Зимней ночью – УУУУ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b="1" dirty="0" smtClean="0"/>
              <a:t>Губки сделали трубу, потянули громко УУУУ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575050" y="1689586"/>
            <a:ext cx="5111750" cy="4545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Звук О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Оля плачет и кричит – </a:t>
            </a:r>
          </a:p>
          <a:p>
            <a:r>
              <a:rPr lang="ru-RU" dirty="0" smtClean="0"/>
              <a:t>Зубик у нее болит!</a:t>
            </a:r>
          </a:p>
          <a:p>
            <a:r>
              <a:rPr lang="ru-RU" dirty="0" smtClean="0"/>
              <a:t>ОООО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b="1" dirty="0" smtClean="0"/>
              <a:t>Открываем круглый рот, тянем долго гласный ОООО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3575050" y="1818297"/>
            <a:ext cx="5111750" cy="4288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Звук 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Ослик наш ну очень мал, вез телегу и устал,</a:t>
            </a:r>
          </a:p>
          <a:p>
            <a:r>
              <a:rPr lang="ru-RU" dirty="0" smtClean="0"/>
              <a:t>Ослик, ослик, не спеши, ты постой и отдохни.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b="1" dirty="0" smtClean="0"/>
              <a:t>Вот улыбка, посмотри, как потянем мы звук ИИИ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3828409" y="1676400"/>
            <a:ext cx="4605031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Звук Э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Эмма в комнату пришла и увидела кота</a:t>
            </a:r>
          </a:p>
          <a:p>
            <a:r>
              <a:rPr lang="ru-RU" dirty="0" smtClean="0"/>
              <a:t>Напроказил он везде, что за шкода </a:t>
            </a:r>
          </a:p>
          <a:p>
            <a:r>
              <a:rPr lang="ru-RU" dirty="0" smtClean="0"/>
              <a:t>ЭЭЭ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b="1" dirty="0" smtClean="0"/>
              <a:t>Покричим мы на горе эхо вторит нам ЭЭ.Э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3575050" y="1734802"/>
            <a:ext cx="5111750" cy="4455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157</TotalTime>
  <Words>350</Words>
  <Application>Microsoft Office PowerPoint</Application>
  <PresentationFormat>Экран (4:3)</PresentationFormat>
  <Paragraphs>66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Слоговой анализ и синтез</vt:lpstr>
      <vt:lpstr>Фонематический слух - </vt:lpstr>
      <vt:lpstr>Фонематические функции - </vt:lpstr>
      <vt:lpstr>Знакомство с гласными звуками</vt:lpstr>
      <vt:lpstr>Звук А</vt:lpstr>
      <vt:lpstr>Звук У</vt:lpstr>
      <vt:lpstr>Звук О</vt:lpstr>
      <vt:lpstr>Звук И</vt:lpstr>
      <vt:lpstr>Звук Э</vt:lpstr>
      <vt:lpstr>Слайд 10</vt:lpstr>
      <vt:lpstr>Литература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RePack by SPecialiST</dc:creator>
  <cp:lastModifiedBy>user</cp:lastModifiedBy>
  <cp:revision>15</cp:revision>
  <dcterms:created xsi:type="dcterms:W3CDTF">2016-02-10T16:45:51Z</dcterms:created>
  <dcterms:modified xsi:type="dcterms:W3CDTF">2023-01-25T08:27:15Z</dcterms:modified>
</cp:coreProperties>
</file>