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2" r:id="rId9"/>
    <p:sldId id="263" r:id="rId10"/>
    <p:sldId id="264"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8" r:id="rId28"/>
    <p:sldId id="285" r:id="rId29"/>
    <p:sldId id="286" r:id="rId30"/>
    <p:sldId id="287" r:id="rId31"/>
    <p:sldId id="265"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2382" y="-7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9C907EF6-B225-4093-B0BA-12BBFAA6B178}" type="datetimeFigureOut">
              <a:rPr lang="ru-RU" smtClean="0"/>
              <a:pPr/>
              <a:t>03.02.2023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4C007A57-0EF9-48A5-BC73-B9BD0DB71A3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C907EF6-B225-4093-B0BA-12BBFAA6B178}" type="datetimeFigureOut">
              <a:rPr lang="ru-RU" smtClean="0"/>
              <a:pPr/>
              <a:t>03.02.2023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C007A57-0EF9-48A5-BC73-B9BD0DB71A3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C907EF6-B225-4093-B0BA-12BBFAA6B178}" type="datetimeFigureOut">
              <a:rPr lang="ru-RU" smtClean="0"/>
              <a:pPr/>
              <a:t>03.02.2023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C007A57-0EF9-48A5-BC73-B9BD0DB71A3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C907EF6-B225-4093-B0BA-12BBFAA6B178}" type="datetimeFigureOut">
              <a:rPr lang="ru-RU" smtClean="0"/>
              <a:pPr/>
              <a:t>03.02.2023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C007A57-0EF9-48A5-BC73-B9BD0DB71A3D}"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9C907EF6-B225-4093-B0BA-12BBFAA6B178}" type="datetimeFigureOut">
              <a:rPr lang="ru-RU" smtClean="0"/>
              <a:pPr/>
              <a:t>03.02.2023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C007A57-0EF9-48A5-BC73-B9BD0DB71A3D}"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C907EF6-B225-4093-B0BA-12BBFAA6B178}" type="datetimeFigureOut">
              <a:rPr lang="ru-RU" smtClean="0"/>
              <a:pPr/>
              <a:t>03.02.2023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C007A57-0EF9-48A5-BC73-B9BD0DB71A3D}"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C907EF6-B225-4093-B0BA-12BBFAA6B178}" type="datetimeFigureOut">
              <a:rPr lang="ru-RU" smtClean="0"/>
              <a:pPr/>
              <a:t>03.02.2023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C007A57-0EF9-48A5-BC73-B9BD0DB71A3D}"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9C907EF6-B225-4093-B0BA-12BBFAA6B178}" type="datetimeFigureOut">
              <a:rPr lang="ru-RU" smtClean="0"/>
              <a:pPr/>
              <a:t>03.02.2023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C007A57-0EF9-48A5-BC73-B9BD0DB71A3D}"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9C907EF6-B225-4093-B0BA-12BBFAA6B178}" type="datetimeFigureOut">
              <a:rPr lang="ru-RU" smtClean="0"/>
              <a:pPr/>
              <a:t>03.02.2023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C007A57-0EF9-48A5-BC73-B9BD0DB71A3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9C907EF6-B225-4093-B0BA-12BBFAA6B178}" type="datetimeFigureOut">
              <a:rPr lang="ru-RU" smtClean="0"/>
              <a:pPr/>
              <a:t>03.02.2023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C007A57-0EF9-48A5-BC73-B9BD0DB71A3D}"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9C907EF6-B225-4093-B0BA-12BBFAA6B178}" type="datetimeFigureOut">
              <a:rPr lang="ru-RU" smtClean="0"/>
              <a:pPr/>
              <a:t>03.02.2023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4C007A57-0EF9-48A5-BC73-B9BD0DB71A3D}"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C907EF6-B225-4093-B0BA-12BBFAA6B178}" type="datetimeFigureOut">
              <a:rPr lang="ru-RU" smtClean="0"/>
              <a:pPr/>
              <a:t>03.02.2023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C007A57-0EF9-48A5-BC73-B9BD0DB71A3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Развитие словаря и связной речи в дошкольном возрасте</a:t>
            </a:r>
            <a:endParaRPr lang="ru-RU" dirty="0"/>
          </a:p>
        </p:txBody>
      </p:sp>
      <p:sp>
        <p:nvSpPr>
          <p:cNvPr id="3" name="Подзаголовок 2"/>
          <p:cNvSpPr>
            <a:spLocks noGrp="1"/>
          </p:cNvSpPr>
          <p:nvPr>
            <p:ph type="subTitle" idx="1"/>
          </p:nvPr>
        </p:nvSpPr>
        <p:spPr/>
        <p:txBody>
          <a:bodyPr/>
          <a:lstStyle/>
          <a:p>
            <a:r>
              <a:rPr lang="ru-RU" dirty="0" smtClean="0"/>
              <a:t>Методы и приемы</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r>
              <a:rPr lang="ru-RU" b="1" dirty="0" smtClean="0"/>
              <a:t>Именами прилагательными:</a:t>
            </a:r>
          </a:p>
          <a:p>
            <a:pPr>
              <a:buFontTx/>
              <a:buChar char="-"/>
            </a:pPr>
            <a:r>
              <a:rPr lang="ru-RU" dirty="0" smtClean="0"/>
              <a:t>Вкус продуктов (конфеты сладкие)</a:t>
            </a:r>
          </a:p>
          <a:p>
            <a:pPr>
              <a:buFontTx/>
              <a:buChar char="-"/>
            </a:pPr>
            <a:r>
              <a:rPr lang="ru-RU" dirty="0" smtClean="0"/>
              <a:t>Запоминание названий основных и промежуточных цветов (см.статью)</a:t>
            </a:r>
          </a:p>
          <a:p>
            <a:pPr>
              <a:buFontTx/>
              <a:buChar char="-"/>
            </a:pPr>
            <a:r>
              <a:rPr lang="ru-RU" dirty="0" smtClean="0"/>
              <a:t>усвоение ребенком названий противоположных признаков предметов, или слов-антонимов (слова-неприятели).  Но прежде чем ребенок сможет овладеть навыком подбора слов-антонимов, он должен хорошо усвоить смысл таких слов, как «одинаковый», «похожий», «разный (различный)», «противоположный». </a:t>
            </a:r>
          </a:p>
          <a:p>
            <a:pPr>
              <a:buFontTx/>
              <a:buChar char="-"/>
            </a:pPr>
            <a:r>
              <a:rPr lang="ru-RU" dirty="0" smtClean="0"/>
              <a:t>Охарактеризовать по возможно большему числу признаков (по вкусу, цвету, форме, величине и т.п.) </a:t>
            </a:r>
          </a:p>
          <a:p>
            <a:pPr>
              <a:buFontTx/>
              <a:buChar char="-"/>
            </a:pPr>
            <a:r>
              <a:rPr lang="ru-RU" dirty="0" smtClean="0"/>
              <a:t>овладения правилами их образования от имен </a:t>
            </a:r>
            <a:r>
              <a:rPr lang="ru-RU" dirty="0" err="1" smtClean="0"/>
              <a:t>сущ-ых</a:t>
            </a:r>
            <a:r>
              <a:rPr lang="ru-RU" dirty="0" smtClean="0"/>
              <a:t>. (рукавички из кожи – кожаные)</a:t>
            </a:r>
          </a:p>
          <a:p>
            <a:pPr>
              <a:buFontTx/>
              <a:buChar char="-"/>
            </a:pPr>
            <a:r>
              <a:rPr lang="ru-RU" dirty="0" smtClean="0"/>
              <a:t>образовании притяжательных прилагательных (у оленя – оленья)</a:t>
            </a:r>
          </a:p>
          <a:p>
            <a:pPr>
              <a:buFontTx/>
              <a:buChar char="-"/>
            </a:pPr>
            <a:endParaRPr lang="ru-RU" dirty="0"/>
          </a:p>
        </p:txBody>
      </p:sp>
      <p:sp>
        <p:nvSpPr>
          <p:cNvPr id="3" name="Заголовок 2"/>
          <p:cNvSpPr>
            <a:spLocks noGrp="1"/>
          </p:cNvSpPr>
          <p:nvPr>
            <p:ph type="title"/>
          </p:nvPr>
        </p:nvSpPr>
        <p:spPr/>
        <p:txBody>
          <a:bodyPr/>
          <a:lstStyle/>
          <a:p>
            <a:r>
              <a:rPr lang="ru-RU" dirty="0" smtClean="0"/>
              <a:t>Обогащение словаря</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r>
              <a:rPr lang="ru-RU" b="1" dirty="0" smtClean="0"/>
              <a:t>Наречиями</a:t>
            </a:r>
          </a:p>
          <a:p>
            <a:r>
              <a:rPr lang="ru-RU" dirty="0" smtClean="0"/>
              <a:t>при каждом удобном случае ненавязчиво объяснять ему, что предметы могут находиться от нас </a:t>
            </a:r>
            <a:r>
              <a:rPr lang="ru-RU" b="1" dirty="0" smtClean="0">
                <a:solidFill>
                  <a:srgbClr val="FF0000"/>
                </a:solidFill>
              </a:rPr>
              <a:t>далеко или близко</a:t>
            </a:r>
            <a:r>
              <a:rPr lang="ru-RU" dirty="0" smtClean="0"/>
              <a:t>, располагаться </a:t>
            </a:r>
            <a:r>
              <a:rPr lang="ru-RU" b="1" dirty="0" smtClean="0">
                <a:solidFill>
                  <a:srgbClr val="FF0000"/>
                </a:solidFill>
              </a:rPr>
              <a:t>высоко или низко</a:t>
            </a:r>
            <a:r>
              <a:rPr lang="ru-RU" dirty="0" smtClean="0"/>
              <a:t>, что ходить можно </a:t>
            </a:r>
            <a:r>
              <a:rPr lang="ru-RU" b="1" dirty="0" smtClean="0">
                <a:solidFill>
                  <a:srgbClr val="FF0000"/>
                </a:solidFill>
              </a:rPr>
              <a:t>быстро и медленно</a:t>
            </a:r>
            <a:r>
              <a:rPr lang="ru-RU" dirty="0" smtClean="0"/>
              <a:t>, разговаривать –</a:t>
            </a:r>
            <a:r>
              <a:rPr lang="ru-RU" b="1" dirty="0" smtClean="0">
                <a:solidFill>
                  <a:srgbClr val="FF0000"/>
                </a:solidFill>
              </a:rPr>
              <a:t> громко, тихо и шепотом</a:t>
            </a:r>
            <a:r>
              <a:rPr lang="ru-RU" dirty="0" smtClean="0"/>
              <a:t>, выполнять работу – </a:t>
            </a:r>
            <a:r>
              <a:rPr lang="ru-RU" b="1" dirty="0" smtClean="0">
                <a:solidFill>
                  <a:srgbClr val="FF0000"/>
                </a:solidFill>
              </a:rPr>
              <a:t>хорошо и плохо</a:t>
            </a:r>
            <a:r>
              <a:rPr lang="ru-RU" dirty="0" smtClean="0"/>
              <a:t>. Ребенок должен также постепенно узнать, что на улице может быть </a:t>
            </a:r>
            <a:r>
              <a:rPr lang="ru-RU" b="1" dirty="0" smtClean="0">
                <a:solidFill>
                  <a:srgbClr val="FF0000"/>
                </a:solidFill>
              </a:rPr>
              <a:t>тепло, холодно, жарко, прохладно, ветрено, дождливо, пасмурно</a:t>
            </a:r>
            <a:r>
              <a:rPr lang="ru-RU" dirty="0" smtClean="0"/>
              <a:t>, что под ногами может быть </a:t>
            </a:r>
            <a:r>
              <a:rPr lang="ru-RU" b="1" dirty="0" smtClean="0">
                <a:solidFill>
                  <a:srgbClr val="FF0000"/>
                </a:solidFill>
              </a:rPr>
              <a:t>мокро (сыро) и сухо</a:t>
            </a:r>
            <a:r>
              <a:rPr lang="ru-RU" dirty="0" smtClean="0"/>
              <a:t>. В комнате или на улице в разное время суток может быть </a:t>
            </a:r>
            <a:r>
              <a:rPr lang="ru-RU" b="1" dirty="0" smtClean="0">
                <a:solidFill>
                  <a:srgbClr val="FF0000"/>
                </a:solidFill>
              </a:rPr>
              <a:t>светло, темно, сумрачно</a:t>
            </a:r>
            <a:r>
              <a:rPr lang="ru-RU" dirty="0" smtClean="0"/>
              <a:t> и пр.</a:t>
            </a:r>
          </a:p>
          <a:p>
            <a:endParaRPr lang="ru-RU" dirty="0"/>
          </a:p>
        </p:txBody>
      </p:sp>
      <p:sp>
        <p:nvSpPr>
          <p:cNvPr id="3" name="Заголовок 2"/>
          <p:cNvSpPr>
            <a:spLocks noGrp="1"/>
          </p:cNvSpPr>
          <p:nvPr>
            <p:ph type="title"/>
          </p:nvPr>
        </p:nvSpPr>
        <p:spPr/>
        <p:txBody>
          <a:bodyPr/>
          <a:lstStyle/>
          <a:p>
            <a:r>
              <a:rPr lang="ru-RU" dirty="0" smtClean="0"/>
              <a:t>Обогащение словаря</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это не просто последовательность слов и предложений,  это последовательность связанных друг с другом мыслей, которые выражены точными словами в правильно построенных предложениях.</a:t>
            </a:r>
          </a:p>
          <a:p>
            <a:endParaRPr lang="ru-RU" dirty="0"/>
          </a:p>
        </p:txBody>
      </p:sp>
      <p:sp>
        <p:nvSpPr>
          <p:cNvPr id="3" name="Заголовок 2"/>
          <p:cNvSpPr>
            <a:spLocks noGrp="1"/>
          </p:cNvSpPr>
          <p:nvPr>
            <p:ph type="title"/>
          </p:nvPr>
        </p:nvSpPr>
        <p:spPr/>
        <p:txBody>
          <a:bodyPr/>
          <a:lstStyle/>
          <a:p>
            <a:r>
              <a:rPr lang="ru-RU" dirty="0" smtClean="0"/>
              <a:t>Связная речь</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p:txBody>
          <a:bodyPr>
            <a:normAutofit fontScale="70000" lnSpcReduction="20000"/>
          </a:bodyPr>
          <a:lstStyle/>
          <a:p>
            <a:r>
              <a:rPr lang="ru-RU" b="1" dirty="0" smtClean="0">
                <a:solidFill>
                  <a:srgbClr val="FF0000"/>
                </a:solidFill>
              </a:rPr>
              <a:t>Диалогическая</a:t>
            </a:r>
          </a:p>
          <a:p>
            <a:pPr>
              <a:buNone/>
            </a:pPr>
            <a:r>
              <a:rPr lang="ru-RU" dirty="0" smtClean="0"/>
              <a:t>Неполное предложение, восклицание, междометие, яркая интонационная выразительность, жест, мимика</a:t>
            </a:r>
          </a:p>
          <a:p>
            <a:pPr algn="ctr">
              <a:buNone/>
            </a:pPr>
            <a:r>
              <a:rPr lang="ru-RU" dirty="0" smtClean="0"/>
              <a:t>важно умение сформулировать и задать вопрос, в соответствии с заданным вопросом строить ответ, подать нужную реплику, дополнить и исправить собеседника, рассуждать, спорить.</a:t>
            </a:r>
          </a:p>
        </p:txBody>
      </p:sp>
      <p:sp>
        <p:nvSpPr>
          <p:cNvPr id="3" name="Содержимое 2"/>
          <p:cNvSpPr>
            <a:spLocks noGrp="1"/>
          </p:cNvSpPr>
          <p:nvPr>
            <p:ph sz="half" idx="2"/>
          </p:nvPr>
        </p:nvSpPr>
        <p:spPr/>
        <p:txBody>
          <a:bodyPr>
            <a:normAutofit fontScale="70000" lnSpcReduction="20000"/>
          </a:bodyPr>
          <a:lstStyle/>
          <a:p>
            <a:r>
              <a:rPr lang="ru-RU" b="1" dirty="0" smtClean="0">
                <a:solidFill>
                  <a:srgbClr val="FF0000"/>
                </a:solidFill>
              </a:rPr>
              <a:t>Монологическая</a:t>
            </a:r>
          </a:p>
          <a:p>
            <a:pPr algn="ctr">
              <a:buNone/>
            </a:pPr>
            <a:r>
              <a:rPr lang="ru-RU" dirty="0" smtClean="0"/>
              <a:t>   требует развёрнутости, полноты, четкости и взаимосвязи отдельных звеньев повествования. Монолог, рассказ, объяснение требуют умения сосредоточить свою мысль на главном, не увлекаться деталями и в то же время говорить эмоционально, живо, образно.</a:t>
            </a:r>
          </a:p>
        </p:txBody>
      </p:sp>
      <p:sp>
        <p:nvSpPr>
          <p:cNvPr id="4" name="Заголовок 3"/>
          <p:cNvSpPr>
            <a:spLocks noGrp="1"/>
          </p:cNvSpPr>
          <p:nvPr>
            <p:ph type="title"/>
          </p:nvPr>
        </p:nvSpPr>
        <p:spPr/>
        <p:txBody>
          <a:bodyPr/>
          <a:lstStyle/>
          <a:p>
            <a:r>
              <a:rPr lang="ru-RU" dirty="0" smtClean="0"/>
              <a:t>Формы связной речи</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dirty="0" smtClean="0"/>
              <a:t>В группах раннего возраста</a:t>
            </a:r>
            <a:r>
              <a:rPr lang="ru-RU" dirty="0" smtClean="0"/>
              <a:t> ставится задача развития понимания речи и использования активной речи детей как средства общения. Детей учат выражать просьбы и желания словом, отвечать на некоторые вопросы взрослых (Кто это? Что делает? Какой? Какая?). </a:t>
            </a:r>
            <a:endParaRPr lang="ru-RU" dirty="0"/>
          </a:p>
        </p:txBody>
      </p:sp>
      <p:sp>
        <p:nvSpPr>
          <p:cNvPr id="3" name="Заголовок 2"/>
          <p:cNvSpPr>
            <a:spLocks noGrp="1"/>
          </p:cNvSpPr>
          <p:nvPr>
            <p:ph type="title"/>
          </p:nvPr>
        </p:nvSpPr>
        <p:spPr/>
        <p:txBody>
          <a:bodyPr>
            <a:normAutofit fontScale="90000"/>
          </a:bodyPr>
          <a:lstStyle/>
          <a:p>
            <a:r>
              <a:rPr lang="ru-RU" sz="3100" dirty="0" smtClean="0"/>
              <a:t/>
            </a:r>
            <a:br>
              <a:rPr lang="ru-RU" sz="3100" dirty="0" smtClean="0"/>
            </a:br>
            <a:r>
              <a:rPr lang="ru-RU" sz="3100" dirty="0" smtClean="0"/>
              <a:t>Требования к диалогической речи по возрастным группам</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dirty="0" smtClean="0"/>
              <a:t>В младшем дошкольном возрасте</a:t>
            </a:r>
            <a:r>
              <a:rPr lang="ru-RU" dirty="0" smtClean="0"/>
              <a:t>  следует воспитывать потребность делиться своими впечатлениями, привычку пользоваться простыми формулами речевого этикета (здороваться, прощаться в детском саду и семье), рассказывать о том, что сделал, как играл, поощрять попытки детей задавать вопросы по поводу ближайшего окружения (Кто? Что? Где? Что делает? Зачем?).</a:t>
            </a:r>
          </a:p>
          <a:p>
            <a:endParaRPr lang="ru-RU" dirty="0"/>
          </a:p>
        </p:txBody>
      </p:sp>
      <p:sp>
        <p:nvSpPr>
          <p:cNvPr id="3" name="Заголовок 2"/>
          <p:cNvSpPr>
            <a:spLocks noGrp="1"/>
          </p:cNvSpPr>
          <p:nvPr>
            <p:ph type="title"/>
          </p:nvPr>
        </p:nvSpPr>
        <p:spPr/>
        <p:txBody>
          <a:bodyPr>
            <a:normAutofit fontScale="90000"/>
          </a:bodyPr>
          <a:lstStyle/>
          <a:p>
            <a:r>
              <a:rPr lang="ru-RU" sz="4400" dirty="0" smtClean="0"/>
              <a:t>Требования к диалогической речи по возрастным группам</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20000"/>
          </a:bodyPr>
          <a:lstStyle/>
          <a:p>
            <a:r>
              <a:rPr lang="ru-RU" b="1" dirty="0" smtClean="0"/>
              <a:t>В среднем дошкольном возрасте</a:t>
            </a:r>
            <a:r>
              <a:rPr lang="ru-RU" dirty="0" smtClean="0"/>
              <a:t> детей приучают охотно вступать в общение с взрослыми и сверстниками, отвечать на вопросы и задавать их по поводу предметов, их качеств, действий с ними, взаимоотношений с окружающими, поддерживают стремление рассказывать о своих наблюдениях, переживаниях.</a:t>
            </a:r>
          </a:p>
          <a:p>
            <a:r>
              <a:rPr lang="ru-RU" dirty="0" smtClean="0"/>
              <a:t>Воспитатель больше внимания уделяет качеству ответов детей: учит отвечать как в краткой, так и в распространённой форме, не отклоняясь от содержания вопроса. Постепенно он приобщает детей к участию в коллективных беседах, где требуется отвечать только тогда, когда спрашивает воспитатель, слушать высказывания товарищей.</a:t>
            </a:r>
          </a:p>
          <a:p>
            <a:endParaRPr lang="ru-RU" dirty="0"/>
          </a:p>
        </p:txBody>
      </p:sp>
      <p:sp>
        <p:nvSpPr>
          <p:cNvPr id="3" name="Заголовок 2"/>
          <p:cNvSpPr>
            <a:spLocks noGrp="1"/>
          </p:cNvSpPr>
          <p:nvPr>
            <p:ph type="title"/>
          </p:nvPr>
        </p:nvSpPr>
        <p:spPr/>
        <p:txBody>
          <a:bodyPr>
            <a:normAutofit fontScale="90000"/>
          </a:bodyPr>
          <a:lstStyle/>
          <a:p>
            <a:r>
              <a:rPr lang="ru-RU" sz="4000" dirty="0" smtClean="0"/>
              <a:t>Требования к диалогической речи по возрастным группам</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2"/>
          </p:nvPr>
        </p:nvSpPr>
        <p:spPr/>
        <p:txBody>
          <a:bodyPr/>
          <a:lstStyle/>
          <a:p>
            <a:endParaRPr lang="ru-RU"/>
          </a:p>
        </p:txBody>
      </p:sp>
      <p:sp>
        <p:nvSpPr>
          <p:cNvPr id="4" name="Содержимое 3"/>
          <p:cNvSpPr>
            <a:spLocks noGrp="1"/>
          </p:cNvSpPr>
          <p:nvPr>
            <p:ph sz="half" idx="1"/>
          </p:nvPr>
        </p:nvSpPr>
        <p:spPr/>
        <p:txBody>
          <a:bodyPr/>
          <a:lstStyle/>
          <a:p>
            <a:r>
              <a:rPr lang="ru-RU" dirty="0" smtClean="0"/>
              <a:t>Формы организации обучения связной речи детей </a:t>
            </a:r>
            <a:r>
              <a:rPr lang="ru-RU" b="1" dirty="0" smtClean="0"/>
              <a:t>в старшей и подготовительной группах</a:t>
            </a:r>
            <a:r>
              <a:rPr lang="ru-RU" dirty="0" smtClean="0"/>
              <a:t> могут быть различными:  занятия, игра, экскурсии, наблюдения.</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a:bodyPr>
          <a:lstStyle/>
          <a:p>
            <a:pPr>
              <a:buNone/>
            </a:pPr>
            <a:r>
              <a:rPr lang="ru-RU" dirty="0" smtClean="0"/>
              <a:t>Выделяют типы монологов:</a:t>
            </a:r>
          </a:p>
          <a:p>
            <a:pPr>
              <a:buNone/>
            </a:pPr>
            <a:r>
              <a:rPr lang="ru-RU" b="1" dirty="0" smtClean="0"/>
              <a:t>   Описание</a:t>
            </a:r>
            <a:r>
              <a:rPr lang="ru-RU" dirty="0" smtClean="0"/>
              <a:t> – это характеристика предмета.</a:t>
            </a:r>
            <a:br>
              <a:rPr lang="ru-RU" dirty="0" smtClean="0"/>
            </a:br>
            <a:r>
              <a:rPr lang="ru-RU" b="1" dirty="0" smtClean="0"/>
              <a:t>Повествование</a:t>
            </a:r>
            <a:r>
              <a:rPr lang="ru-RU" dirty="0" smtClean="0"/>
              <a:t> – это связный рассказ о каких-либо событиях.</a:t>
            </a:r>
            <a:br>
              <a:rPr lang="ru-RU" dirty="0" smtClean="0"/>
            </a:br>
            <a:r>
              <a:rPr lang="ru-RU" b="1" dirty="0" smtClean="0"/>
              <a:t>Рассуждение </a:t>
            </a:r>
            <a:r>
              <a:rPr lang="ru-RU" dirty="0" smtClean="0"/>
              <a:t>– это логическое изложение материала в форме доказательства.</a:t>
            </a:r>
            <a:br>
              <a:rPr lang="ru-RU" dirty="0" smtClean="0"/>
            </a:br>
            <a:r>
              <a:rPr lang="ru-RU" b="1" dirty="0" smtClean="0"/>
              <a:t>Пересказ </a:t>
            </a:r>
            <a:r>
              <a:rPr lang="ru-RU" dirty="0" smtClean="0"/>
              <a:t>– это осмысленное воспроизведение литературного образца в устной речи.</a:t>
            </a:r>
            <a:br>
              <a:rPr lang="ru-RU" dirty="0" smtClean="0"/>
            </a:br>
            <a:r>
              <a:rPr lang="ru-RU" b="1" dirty="0" smtClean="0"/>
              <a:t>Рассказ </a:t>
            </a:r>
            <a:r>
              <a:rPr lang="ru-RU" dirty="0" smtClean="0"/>
              <a:t>– это самостоятельное развёрнутое изложение ребёнком определенного содержания.</a:t>
            </a:r>
          </a:p>
          <a:p>
            <a:endParaRPr lang="ru-RU" dirty="0"/>
          </a:p>
        </p:txBody>
      </p:sp>
      <p:sp>
        <p:nvSpPr>
          <p:cNvPr id="3" name="Заголовок 2"/>
          <p:cNvSpPr>
            <a:spLocks noGrp="1"/>
          </p:cNvSpPr>
          <p:nvPr>
            <p:ph type="title"/>
          </p:nvPr>
        </p:nvSpPr>
        <p:spPr/>
        <p:txBody>
          <a:bodyPr>
            <a:normAutofit fontScale="90000"/>
          </a:bodyPr>
          <a:lstStyle/>
          <a:p>
            <a:r>
              <a:rPr lang="ru-RU" i="1" dirty="0" smtClean="0"/>
              <a:t/>
            </a:r>
            <a:br>
              <a:rPr lang="ru-RU" i="1" dirty="0" smtClean="0"/>
            </a:br>
            <a:r>
              <a:rPr lang="ru-RU" dirty="0" smtClean="0"/>
              <a:t>Задачи и содержание обучения монологической речи</a:t>
            </a:r>
            <a:br>
              <a:rPr lang="ru-RU" dirty="0" smtClean="0"/>
            </a:b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В </a:t>
            </a:r>
            <a:r>
              <a:rPr lang="ru-RU" b="1" dirty="0" smtClean="0"/>
              <a:t>раннем возрасте</a:t>
            </a:r>
            <a:r>
              <a:rPr lang="ru-RU" dirty="0" smtClean="0"/>
              <a:t> создаются предпосылки для развития монологической речи. На третьем году жизни детей учат слушать и понимать доступные им по содержанию короткие рассказы и сказки, повторять по подражанию отдельные реплики и фразы. В 2-4 фразах рассказывать по картинке или об увиденном на прогулке.</a:t>
            </a:r>
          </a:p>
          <a:p>
            <a:endParaRPr lang="ru-RU" dirty="0"/>
          </a:p>
        </p:txBody>
      </p:sp>
      <p:sp>
        <p:nvSpPr>
          <p:cNvPr id="3" name="Заголовок 2"/>
          <p:cNvSpPr>
            <a:spLocks noGrp="1"/>
          </p:cNvSpPr>
          <p:nvPr>
            <p:ph type="title"/>
          </p:nvPr>
        </p:nvSpPr>
        <p:spPr/>
        <p:txBody>
          <a:bodyPr>
            <a:normAutofit fontScale="90000"/>
          </a:bodyPr>
          <a:lstStyle/>
          <a:p>
            <a:r>
              <a:rPr lang="ru-RU" sz="4000" dirty="0" smtClean="0"/>
              <a:t>Требования к монологической речи по возрастным группам</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1 год 3 </a:t>
            </a:r>
            <a:r>
              <a:rPr lang="ru-RU" dirty="0" err="1" smtClean="0"/>
              <a:t>мес</a:t>
            </a:r>
            <a:r>
              <a:rPr lang="ru-RU" dirty="0" smtClean="0"/>
              <a:t> – 1 год 4 мес.     </a:t>
            </a:r>
            <a:r>
              <a:rPr lang="ru-RU" b="1" dirty="0" smtClean="0">
                <a:solidFill>
                  <a:srgbClr val="FF0000"/>
                </a:solidFill>
              </a:rPr>
              <a:t>4-5 слов</a:t>
            </a:r>
          </a:p>
          <a:p>
            <a:r>
              <a:rPr lang="ru-RU" dirty="0" smtClean="0"/>
              <a:t>1,5 – </a:t>
            </a:r>
            <a:r>
              <a:rPr lang="ru-RU" b="1" dirty="0" smtClean="0">
                <a:solidFill>
                  <a:srgbClr val="FF0000"/>
                </a:solidFill>
              </a:rPr>
              <a:t>30 слов</a:t>
            </a:r>
          </a:p>
          <a:p>
            <a:r>
              <a:rPr lang="ru-RU" dirty="0" smtClean="0"/>
              <a:t>2 года – </a:t>
            </a:r>
            <a:r>
              <a:rPr lang="ru-RU" b="1" dirty="0" smtClean="0">
                <a:solidFill>
                  <a:srgbClr val="FF0000"/>
                </a:solidFill>
              </a:rPr>
              <a:t>200 слов</a:t>
            </a:r>
          </a:p>
          <a:p>
            <a:r>
              <a:rPr lang="ru-RU" dirty="0" smtClean="0"/>
              <a:t>Подготовительная группа – </a:t>
            </a:r>
            <a:r>
              <a:rPr lang="ru-RU" b="1" dirty="0" smtClean="0">
                <a:solidFill>
                  <a:srgbClr val="FF0000"/>
                </a:solidFill>
              </a:rPr>
              <a:t>1500-2000</a:t>
            </a:r>
            <a:endParaRPr lang="ru-RU" b="1" dirty="0">
              <a:solidFill>
                <a:srgbClr val="FF0000"/>
              </a:solidFill>
            </a:endParaRPr>
          </a:p>
        </p:txBody>
      </p:sp>
      <p:sp>
        <p:nvSpPr>
          <p:cNvPr id="3" name="Заголовок 2"/>
          <p:cNvSpPr>
            <a:spLocks noGrp="1"/>
          </p:cNvSpPr>
          <p:nvPr>
            <p:ph type="title"/>
          </p:nvPr>
        </p:nvSpPr>
        <p:spPr/>
        <p:txBody>
          <a:bodyPr>
            <a:normAutofit fontScale="90000"/>
          </a:bodyPr>
          <a:lstStyle/>
          <a:p>
            <a:r>
              <a:rPr lang="ru-RU" dirty="0" smtClean="0"/>
              <a:t>Количественный рост словаря</a:t>
            </a:r>
            <a:br>
              <a:rPr lang="ru-RU" dirty="0" smtClean="0"/>
            </a:br>
            <a:r>
              <a:rPr lang="ru-RU" dirty="0" smtClean="0"/>
              <a:t>(примерный)</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r>
              <a:rPr lang="ru-RU" b="1" dirty="0" smtClean="0"/>
              <a:t>Во второй младшей группе</a:t>
            </a:r>
            <a:r>
              <a:rPr lang="ru-RU" dirty="0" smtClean="0"/>
              <a:t> детей учат пересказывать хорошо знакомые им сказки и рассказы, а также рассказывать по наглядному материалу (описание игрушек, рассказывание по картине с близким детскому опыту сюжетом – из серий «Мы играем», «Наша Таня»). Воспитатель через драматизацию знакомых сказок учит детей составлять высказывания и повествовательного типа. Он подсказывает ребёнку способы связей в предложении, задаёт схему высказываний («Пошёл зайчик… Там он встретил… Они стали…»), постепенно усложняя их содержание, увеличивая объём.</a:t>
            </a:r>
          </a:p>
          <a:p>
            <a:endParaRPr lang="ru-RU" dirty="0"/>
          </a:p>
        </p:txBody>
      </p:sp>
      <p:sp>
        <p:nvSpPr>
          <p:cNvPr id="3" name="Заголовок 2"/>
          <p:cNvSpPr>
            <a:spLocks noGrp="1"/>
          </p:cNvSpPr>
          <p:nvPr>
            <p:ph type="title"/>
          </p:nvPr>
        </p:nvSpPr>
        <p:spPr/>
        <p:txBody>
          <a:bodyPr>
            <a:normAutofit fontScale="90000"/>
          </a:bodyPr>
          <a:lstStyle/>
          <a:p>
            <a:r>
              <a:rPr lang="ru-RU" sz="4400" dirty="0" smtClean="0"/>
              <a:t>Требования к монологической речи по возрастным группам</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r>
              <a:rPr lang="ru-RU" dirty="0" smtClean="0"/>
              <a:t>В </a:t>
            </a:r>
            <a:r>
              <a:rPr lang="ru-RU" b="1" dirty="0" smtClean="0"/>
              <a:t>средней, старшей, подготовительной групп</a:t>
            </a:r>
            <a:r>
              <a:rPr lang="ru-RU" dirty="0" smtClean="0"/>
              <a:t>ах дети пересказывают содержание не только хорошо знакомых сказок и рассказов, но и тех, которые они услышали впервые. В рассказывании по картине и игрушке дети учатся сначала строить высказывания описательного и повествовательного типа. Обращается внимание на структурное оформление описаний и повествований, даётся представление о разных зачинах рассказов («Однажды», «Как-то раз» и т.п.), средствах связи между предложениями и частями высказывания. Взрослый даёт детям зачин и предлагает наполнить его содержанием, развить сюжет («Как-то раз….собрались звери на полянке. Стали они… Вдруг… Взяли звери… И тогда…»).</a:t>
            </a:r>
          </a:p>
          <a:p>
            <a:r>
              <a:rPr lang="ru-RU" dirty="0" smtClean="0"/>
              <a:t>Необходимо учить детей включать в повествование элементы описаний действующих лиц, природы, диалоги героев рассказа, приучать к последовательности рассказывания. К концу года дети с помощью воспитателя способны составить рассказ по серии сюжетных картинок: один ребёнок рассказывает по одной картинке, другой продолжает, а воспитатель помогает связать переходы от одной картинки к другой («И вот тогда», «В это время» и т.п.).</a:t>
            </a:r>
          </a:p>
          <a:p>
            <a:r>
              <a:rPr lang="ru-RU" dirty="0" smtClean="0"/>
              <a:t>При систематической работе дети могут составлять небольшие рассказы из личного опыта сначала с опорой на картинку или игрушку, а затем и без опоры на наглядный материал.</a:t>
            </a:r>
          </a:p>
          <a:p>
            <a:endParaRPr lang="ru-RU" dirty="0"/>
          </a:p>
        </p:txBody>
      </p:sp>
      <p:sp>
        <p:nvSpPr>
          <p:cNvPr id="3" name="Заголовок 2"/>
          <p:cNvSpPr>
            <a:spLocks noGrp="1"/>
          </p:cNvSpPr>
          <p:nvPr>
            <p:ph type="title"/>
          </p:nvPr>
        </p:nvSpPr>
        <p:spPr/>
        <p:txBody>
          <a:bodyPr>
            <a:normAutofit fontScale="90000"/>
          </a:bodyPr>
          <a:lstStyle/>
          <a:p>
            <a:r>
              <a:rPr lang="ru-RU" sz="4000" dirty="0" smtClean="0"/>
              <a:t>Требования к монологической речи по возрастным группам</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a:bodyPr>
          <a:lstStyle/>
          <a:p>
            <a:r>
              <a:rPr lang="ru-RU" dirty="0" smtClean="0"/>
              <a:t>воспитание понимания связной речи;</a:t>
            </a:r>
            <a:br>
              <a:rPr lang="ru-RU" dirty="0" smtClean="0"/>
            </a:br>
            <a:r>
              <a:rPr lang="ru-RU" dirty="0" smtClean="0"/>
              <a:t>- воспитание диалогической связной речи;</a:t>
            </a:r>
            <a:br>
              <a:rPr lang="ru-RU" dirty="0" smtClean="0"/>
            </a:br>
            <a:r>
              <a:rPr lang="ru-RU" dirty="0" smtClean="0"/>
              <a:t>- воспитание монологической связной речи:</a:t>
            </a:r>
            <a:br>
              <a:rPr lang="ru-RU" dirty="0" smtClean="0"/>
            </a:br>
            <a:r>
              <a:rPr lang="ru-RU" dirty="0" smtClean="0"/>
              <a:t>-- работа над пересказом;</a:t>
            </a:r>
            <a:br>
              <a:rPr lang="ru-RU" dirty="0" smtClean="0"/>
            </a:br>
            <a:r>
              <a:rPr lang="ru-RU" dirty="0" smtClean="0"/>
              <a:t>-- работа над составлением рассказа-описания;</a:t>
            </a:r>
            <a:br>
              <a:rPr lang="ru-RU" dirty="0" smtClean="0"/>
            </a:br>
            <a:r>
              <a:rPr lang="ru-RU" dirty="0" smtClean="0"/>
              <a:t>-- работа над составлением рассказа по серии сюжетных картинок;</a:t>
            </a:r>
            <a:br>
              <a:rPr lang="ru-RU" dirty="0" smtClean="0"/>
            </a:br>
            <a:r>
              <a:rPr lang="ru-RU" dirty="0" smtClean="0"/>
              <a:t>-- работа над составлением рассказа по одной сюжетной картинке;</a:t>
            </a:r>
            <a:br>
              <a:rPr lang="ru-RU" dirty="0" smtClean="0"/>
            </a:br>
            <a:r>
              <a:rPr lang="ru-RU" dirty="0" smtClean="0"/>
              <a:t>-- работа над самостоятельным рассказом</a:t>
            </a:r>
            <a:endParaRPr lang="ru-RU" dirty="0"/>
          </a:p>
        </p:txBody>
      </p:sp>
      <p:sp>
        <p:nvSpPr>
          <p:cNvPr id="3" name="Заголовок 2"/>
          <p:cNvSpPr>
            <a:spLocks noGrp="1"/>
          </p:cNvSpPr>
          <p:nvPr>
            <p:ph type="title"/>
          </p:nvPr>
        </p:nvSpPr>
        <p:spPr/>
        <p:txBody>
          <a:bodyPr>
            <a:normAutofit fontScale="90000"/>
          </a:bodyPr>
          <a:lstStyle/>
          <a:p>
            <a:r>
              <a:rPr lang="ru-RU" dirty="0" smtClean="0"/>
              <a:t>Последовательность работы над связной речью</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1. </a:t>
            </a:r>
            <a:r>
              <a:rPr lang="ru-RU" i="1" dirty="0" smtClean="0"/>
              <a:t>Беседа с ребёнком</a:t>
            </a:r>
            <a:r>
              <a:rPr lang="ru-RU" dirty="0" smtClean="0"/>
              <a:t> с использованием красочных картинок, выразительной интонации, мимики, жестов.</a:t>
            </a:r>
          </a:p>
          <a:p>
            <a:endParaRPr lang="ru-RU" dirty="0"/>
          </a:p>
        </p:txBody>
      </p:sp>
      <p:sp>
        <p:nvSpPr>
          <p:cNvPr id="3" name="Заголовок 2"/>
          <p:cNvSpPr>
            <a:spLocks noGrp="1"/>
          </p:cNvSpPr>
          <p:nvPr>
            <p:ph type="title"/>
          </p:nvPr>
        </p:nvSpPr>
        <p:spPr/>
        <p:txBody>
          <a:bodyPr>
            <a:normAutofit fontScale="90000"/>
          </a:bodyPr>
          <a:lstStyle/>
          <a:p>
            <a:r>
              <a:rPr lang="ru-RU" dirty="0" smtClean="0"/>
              <a:t>Приёмы работы по формированию связной речи</a:t>
            </a: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 2. </a:t>
            </a:r>
            <a:r>
              <a:rPr lang="ru-RU" i="1" dirty="0" smtClean="0"/>
              <a:t>Чтение рассказов или сказок.</a:t>
            </a:r>
            <a:endParaRPr lang="ru-RU" dirty="0" smtClean="0"/>
          </a:p>
          <a:p>
            <a:r>
              <a:rPr lang="ru-RU" dirty="0" smtClean="0"/>
              <a:t>Взрослый может задать вопросы по содержанию рассказа для выяснения понимания ребёнком причинно-следственных связей (Почему это случилось? Кто в этом виноват? Правильно ли он поступил? и т.д.) О понимании смысла рассказа свидетельствует также умение пересказать его своими словами.</a:t>
            </a:r>
          </a:p>
          <a:p>
            <a:endParaRPr lang="ru-RU" dirty="0"/>
          </a:p>
        </p:txBody>
      </p:sp>
      <p:sp>
        <p:nvSpPr>
          <p:cNvPr id="3" name="Заголовок 2"/>
          <p:cNvSpPr>
            <a:spLocks noGrp="1"/>
          </p:cNvSpPr>
          <p:nvPr>
            <p:ph type="title"/>
          </p:nvPr>
        </p:nvSpPr>
        <p:spPr/>
        <p:txBody>
          <a:bodyPr>
            <a:normAutofit fontScale="90000"/>
          </a:bodyPr>
          <a:lstStyle/>
          <a:p>
            <a:r>
              <a:rPr lang="ru-RU" dirty="0" smtClean="0"/>
              <a:t>Приёмы работы по формированию связной речи</a:t>
            </a: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
          <p:cNvPicPr/>
          <p:nvPr/>
        </p:nvPicPr>
        <p:blipFill>
          <a:blip r:embed="rId2" cstate="print"/>
          <a:srcRect/>
          <a:stretch>
            <a:fillRect/>
          </a:stretch>
        </p:blipFill>
        <p:spPr bwMode="auto">
          <a:xfrm>
            <a:off x="4283968" y="1484784"/>
            <a:ext cx="4024119" cy="3528392"/>
          </a:xfrm>
          <a:prstGeom prst="rect">
            <a:avLst/>
          </a:prstGeom>
          <a:noFill/>
          <a:ln w="9525">
            <a:noFill/>
            <a:miter lim="800000"/>
            <a:headEnd/>
            <a:tailEnd/>
          </a:ln>
        </p:spPr>
      </p:pic>
      <p:sp>
        <p:nvSpPr>
          <p:cNvPr id="2" name="Содержимое 1"/>
          <p:cNvSpPr>
            <a:spLocks noGrp="1"/>
          </p:cNvSpPr>
          <p:nvPr>
            <p:ph idx="1"/>
          </p:nvPr>
        </p:nvSpPr>
        <p:spPr>
          <a:xfrm>
            <a:off x="457200" y="1268760"/>
            <a:ext cx="4042792" cy="4738531"/>
          </a:xfrm>
        </p:spPr>
        <p:txBody>
          <a:bodyPr>
            <a:normAutofit fontScale="62500" lnSpcReduction="20000"/>
          </a:bodyPr>
          <a:lstStyle/>
          <a:p>
            <a:pPr>
              <a:buNone/>
            </a:pPr>
            <a:r>
              <a:rPr lang="ru-RU" dirty="0" smtClean="0"/>
              <a:t>«Усложнённая» беседа.</a:t>
            </a:r>
          </a:p>
          <a:p>
            <a:r>
              <a:rPr lang="ru-RU" dirty="0" smtClean="0"/>
              <a:t> - Каких животных ты видишь на этой картинке?</a:t>
            </a:r>
            <a:br>
              <a:rPr lang="ru-RU" dirty="0" smtClean="0"/>
            </a:br>
            <a:r>
              <a:rPr lang="ru-RU" dirty="0" smtClean="0"/>
              <a:t> - Волка, медведя и лису.</a:t>
            </a:r>
            <a:br>
              <a:rPr lang="ru-RU" dirty="0" smtClean="0"/>
            </a:br>
            <a:r>
              <a:rPr lang="ru-RU" dirty="0" smtClean="0"/>
              <a:t> - Что ты знаешь о волке?</a:t>
            </a:r>
            <a:br>
              <a:rPr lang="ru-RU" dirty="0" smtClean="0"/>
            </a:br>
            <a:r>
              <a:rPr lang="ru-RU" dirty="0" smtClean="0"/>
              <a:t> - Он серый злой и живет в лесу. Еще он по ночам воет.</a:t>
            </a:r>
            <a:br>
              <a:rPr lang="ru-RU" dirty="0" smtClean="0"/>
            </a:br>
            <a:r>
              <a:rPr lang="ru-RU" dirty="0" smtClean="0"/>
              <a:t> - А что ты можешь сказать о медведе?</a:t>
            </a:r>
            <a:br>
              <a:rPr lang="ru-RU" dirty="0" smtClean="0"/>
            </a:br>
            <a:r>
              <a:rPr lang="ru-RU" dirty="0" smtClean="0"/>
              <a:t> - Он большой, коричневый, зимует в берлоге.</a:t>
            </a:r>
            <a:br>
              <a:rPr lang="ru-RU" dirty="0" smtClean="0"/>
            </a:br>
            <a:r>
              <a:rPr lang="ru-RU" dirty="0" smtClean="0"/>
              <a:t> - А что ты знаешь о лисе?</a:t>
            </a:r>
            <a:br>
              <a:rPr lang="ru-RU" dirty="0" smtClean="0"/>
            </a:br>
            <a:r>
              <a:rPr lang="ru-RU" dirty="0" smtClean="0"/>
              <a:t> - Она очень хитрая, рыжая и у нее большой пушистый хвост.</a:t>
            </a:r>
            <a:br>
              <a:rPr lang="ru-RU" dirty="0" smtClean="0"/>
            </a:br>
            <a:r>
              <a:rPr lang="ru-RU" dirty="0" smtClean="0"/>
              <a:t> - Где ты видел этих зверей?</a:t>
            </a:r>
            <a:br>
              <a:rPr lang="ru-RU" dirty="0" smtClean="0"/>
            </a:br>
            <a:r>
              <a:rPr lang="ru-RU" dirty="0" smtClean="0"/>
              <a:t> - В зоопарке, там они живут в клетках.</a:t>
            </a:r>
            <a:br>
              <a:rPr lang="ru-RU" dirty="0" smtClean="0"/>
            </a:br>
            <a:r>
              <a:rPr lang="ru-RU" dirty="0" smtClean="0"/>
              <a:t> - Какие ты знаешь сказки про медведя, лису, волка? и т.п.</a:t>
            </a:r>
          </a:p>
          <a:p>
            <a:endParaRPr lang="ru-RU" dirty="0" smtClean="0"/>
          </a:p>
          <a:p>
            <a:endParaRPr lang="ru-RU" dirty="0"/>
          </a:p>
        </p:txBody>
      </p:sp>
      <p:sp>
        <p:nvSpPr>
          <p:cNvPr id="3" name="Заголовок 2"/>
          <p:cNvSpPr>
            <a:spLocks noGrp="1"/>
          </p:cNvSpPr>
          <p:nvPr>
            <p:ph type="title"/>
          </p:nvPr>
        </p:nvSpPr>
        <p:spPr/>
        <p:txBody>
          <a:bodyPr>
            <a:normAutofit fontScale="90000"/>
          </a:bodyPr>
          <a:lstStyle/>
          <a:p>
            <a:r>
              <a:rPr lang="ru-RU" dirty="0" smtClean="0"/>
              <a:t>Приёмы работы по формированию связной речи</a:t>
            </a: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4. </a:t>
            </a:r>
            <a:r>
              <a:rPr lang="ru-RU" i="1" dirty="0" smtClean="0"/>
              <a:t>Составление описательного рассказа.</a:t>
            </a:r>
            <a:endParaRPr lang="ru-RU" dirty="0" smtClean="0"/>
          </a:p>
          <a:p>
            <a:pPr>
              <a:buNone/>
            </a:pPr>
            <a:r>
              <a:rPr lang="ru-RU" dirty="0" smtClean="0"/>
              <a:t>Ребёнок овладевает первыми навыками связного изложения мыслей «на одну тему», одновременно он усваивает признаки предметов, а, следовательно, расширяется словарный запас</a:t>
            </a:r>
            <a:endParaRPr lang="ru-RU" dirty="0"/>
          </a:p>
        </p:txBody>
      </p:sp>
      <p:sp>
        <p:nvSpPr>
          <p:cNvPr id="3" name="Заголовок 2"/>
          <p:cNvSpPr>
            <a:spLocks noGrp="1"/>
          </p:cNvSpPr>
          <p:nvPr>
            <p:ph type="title"/>
          </p:nvPr>
        </p:nvSpPr>
        <p:spPr/>
        <p:txBody>
          <a:bodyPr>
            <a:normAutofit fontScale="90000"/>
          </a:bodyPr>
          <a:lstStyle/>
          <a:p>
            <a:r>
              <a:rPr lang="ru-RU" dirty="0" smtClean="0"/>
              <a:t>Приёмы работы по формированию связной речи</a:t>
            </a:r>
            <a:endParaRPr lang="ru-RU" dirty="0"/>
          </a:p>
        </p:txBody>
      </p:sp>
      <p:pic>
        <p:nvPicPr>
          <p:cNvPr id="4" name="Рисунок 3" descr="2"/>
          <p:cNvPicPr/>
          <p:nvPr/>
        </p:nvPicPr>
        <p:blipFill>
          <a:blip r:embed="rId2" cstate="print"/>
          <a:srcRect/>
          <a:stretch>
            <a:fillRect/>
          </a:stretch>
        </p:blipFill>
        <p:spPr bwMode="auto">
          <a:xfrm>
            <a:off x="2411760" y="4014470"/>
            <a:ext cx="3808095" cy="28435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Приёмы работы по формированию связной речи</a:t>
            </a:r>
            <a:endParaRPr lang="ru-RU" dirty="0"/>
          </a:p>
        </p:txBody>
      </p:sp>
      <p:sp>
        <p:nvSpPr>
          <p:cNvPr id="3" name="Текст 2"/>
          <p:cNvSpPr>
            <a:spLocks noGrp="1"/>
          </p:cNvSpPr>
          <p:nvPr>
            <p:ph type="body" idx="1"/>
          </p:nvPr>
        </p:nvSpPr>
        <p:spPr/>
        <p:txBody>
          <a:bodyPr/>
          <a:lstStyle/>
          <a:p>
            <a:endParaRPr lang="ru-RU"/>
          </a:p>
        </p:txBody>
      </p:sp>
      <p:sp>
        <p:nvSpPr>
          <p:cNvPr id="4" name="Текст 3"/>
          <p:cNvSpPr>
            <a:spLocks noGrp="1"/>
          </p:cNvSpPr>
          <p:nvPr>
            <p:ph type="body" sz="half" idx="3"/>
          </p:nvPr>
        </p:nvSpPr>
        <p:spPr/>
        <p:txBody>
          <a:bodyPr/>
          <a:lstStyle/>
          <a:p>
            <a:endParaRPr lang="ru-RU"/>
          </a:p>
        </p:txBody>
      </p:sp>
      <p:sp>
        <p:nvSpPr>
          <p:cNvPr id="5" name="Содержимое 4"/>
          <p:cNvSpPr>
            <a:spLocks noGrp="1"/>
          </p:cNvSpPr>
          <p:nvPr>
            <p:ph sz="quarter" idx="2"/>
          </p:nvPr>
        </p:nvSpPr>
        <p:spPr/>
        <p:txBody>
          <a:bodyPr>
            <a:normAutofit fontScale="70000" lnSpcReduction="20000"/>
          </a:bodyPr>
          <a:lstStyle/>
          <a:p>
            <a:r>
              <a:rPr lang="ru-RU" dirty="0" smtClean="0"/>
              <a:t>5.</a:t>
            </a:r>
            <a:r>
              <a:rPr lang="ru-RU" i="1" dirty="0" smtClean="0"/>
              <a:t> Составление рассказа по серии сюжетных картинок.</a:t>
            </a:r>
            <a:endParaRPr lang="ru-RU" dirty="0" smtClean="0"/>
          </a:p>
          <a:p>
            <a:r>
              <a:rPr lang="ru-RU" dirty="0" smtClean="0"/>
              <a:t>Количество сюжетных картинок в серии постепенно увеличивается, и описание каждой картинки становится более подробным, состоящим из нескольких предложений.</a:t>
            </a:r>
            <a:br>
              <a:rPr lang="ru-RU" dirty="0" smtClean="0"/>
            </a:br>
            <a:r>
              <a:rPr lang="ru-RU" dirty="0" smtClean="0"/>
              <a:t>В итоге составления рассказов по сериям картинок ребёнок должен усвоить, что рассказы нужно строить в строгом соответствии с последовательностью расположения картинок, а не по принципу «Что первое вспомнилось, о том и говори».</a:t>
            </a:r>
          </a:p>
          <a:p>
            <a:endParaRPr lang="ru-RU" dirty="0"/>
          </a:p>
        </p:txBody>
      </p:sp>
      <p:pic>
        <p:nvPicPr>
          <p:cNvPr id="7" name="Содержимое 6" descr="3"/>
          <p:cNvPicPr>
            <a:picLocks noGrp="1"/>
          </p:cNvPicPr>
          <p:nvPr>
            <p:ph sz="quarter" idx="4"/>
          </p:nvPr>
        </p:nvPicPr>
        <p:blipFill>
          <a:blip r:embed="rId2" cstate="print"/>
          <a:srcRect/>
          <a:stretch>
            <a:fillRect/>
          </a:stretch>
        </p:blipFill>
        <p:spPr bwMode="auto">
          <a:xfrm>
            <a:off x="4645025" y="2457606"/>
            <a:ext cx="4041775" cy="19158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pPr>
              <a:buNone/>
            </a:pPr>
            <a:r>
              <a:rPr lang="ru-RU" dirty="0" smtClean="0"/>
              <a:t>6. </a:t>
            </a:r>
            <a:r>
              <a:rPr lang="ru-RU" i="1" dirty="0" smtClean="0"/>
              <a:t>Составление рассказа по сюжетной картине.</a:t>
            </a:r>
          </a:p>
          <a:p>
            <a:pPr>
              <a:buNone/>
            </a:pPr>
            <a:r>
              <a:rPr lang="ru-RU" dirty="0" smtClean="0"/>
              <a:t>Картина должна отвечать следующим требованиям:</a:t>
            </a:r>
          </a:p>
          <a:p>
            <a:pPr>
              <a:buNone/>
            </a:pPr>
            <a:r>
              <a:rPr lang="ru-RU" dirty="0" smtClean="0"/>
              <a:t>    - красочность, интересной и привлекательной для ребёнка;</a:t>
            </a:r>
            <a:br>
              <a:rPr lang="ru-RU" dirty="0" smtClean="0"/>
            </a:br>
            <a:r>
              <a:rPr lang="ru-RU" dirty="0" smtClean="0"/>
              <a:t> - сюжет должен быть понятен ребенку данного возраста;</a:t>
            </a:r>
            <a:br>
              <a:rPr lang="ru-RU" dirty="0" smtClean="0"/>
            </a:br>
            <a:r>
              <a:rPr lang="ru-RU" dirty="0" smtClean="0"/>
              <a:t> - на картине должно быть небольшое число действующих лиц;</a:t>
            </a:r>
            <a:br>
              <a:rPr lang="ru-RU" dirty="0" smtClean="0"/>
            </a:br>
            <a:r>
              <a:rPr lang="ru-RU" dirty="0" smtClean="0"/>
              <a:t> - она не должна быть перегружена различными деталями, не имеющими прямого отношения к ее основному содержанию.</a:t>
            </a:r>
          </a:p>
          <a:p>
            <a:pPr>
              <a:buNone/>
            </a:pPr>
            <a:r>
              <a:rPr lang="ru-RU" dirty="0" smtClean="0"/>
              <a:t>Необходимо предложить ребенку придумать название картины. Ребёнок должен научиться понимать сам смысл изображенного на картине события и определять свое отношение к нему. Предварительно взрослый должен продумать содержание беседы по картине и характер задаваемых ребёнку вопросов.</a:t>
            </a:r>
          </a:p>
          <a:p>
            <a:endParaRPr lang="ru-RU" dirty="0" smtClean="0"/>
          </a:p>
          <a:p>
            <a:endParaRPr lang="ru-RU" dirty="0"/>
          </a:p>
        </p:txBody>
      </p:sp>
      <p:sp>
        <p:nvSpPr>
          <p:cNvPr id="3" name="Заголовок 2"/>
          <p:cNvSpPr>
            <a:spLocks noGrp="1"/>
          </p:cNvSpPr>
          <p:nvPr>
            <p:ph type="title"/>
          </p:nvPr>
        </p:nvSpPr>
        <p:spPr/>
        <p:txBody>
          <a:bodyPr>
            <a:normAutofit fontScale="90000"/>
          </a:bodyPr>
          <a:lstStyle/>
          <a:p>
            <a:r>
              <a:rPr lang="ru-RU" dirty="0" smtClean="0"/>
              <a:t>Приёмы работы по формированию связной речи</a:t>
            </a:r>
            <a:endParaRPr lang="ru-RU" dirty="0"/>
          </a:p>
        </p:txBody>
      </p:sp>
      <p:pic>
        <p:nvPicPr>
          <p:cNvPr id="4" name="Рисунок 3" descr="4"/>
          <p:cNvPicPr/>
          <p:nvPr/>
        </p:nvPicPr>
        <p:blipFill>
          <a:blip r:embed="rId2" cstate="print"/>
          <a:srcRect/>
          <a:stretch>
            <a:fillRect/>
          </a:stretch>
        </p:blipFill>
        <p:spPr bwMode="auto">
          <a:xfrm>
            <a:off x="3779912" y="5310505"/>
            <a:ext cx="4763135" cy="15474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20000"/>
          </a:bodyPr>
          <a:lstStyle/>
          <a:p>
            <a:r>
              <a:rPr lang="ru-RU" dirty="0" smtClean="0"/>
              <a:t>7.</a:t>
            </a:r>
            <a:r>
              <a:rPr lang="ru-RU" i="1" dirty="0" smtClean="0"/>
              <a:t> Пересказ.</a:t>
            </a:r>
            <a:endParaRPr lang="ru-RU" dirty="0" smtClean="0"/>
          </a:p>
          <a:p>
            <a:pPr>
              <a:buNone/>
            </a:pPr>
            <a:r>
              <a:rPr lang="ru-RU" dirty="0" smtClean="0"/>
              <a:t> Сначала нужно выразительно прочитать </a:t>
            </a:r>
            <a:r>
              <a:rPr lang="ru-RU" dirty="0" err="1" smtClean="0"/>
              <a:t>тескт</a:t>
            </a:r>
            <a:r>
              <a:rPr lang="ru-RU" dirty="0" smtClean="0"/>
              <a:t> или рассказать ребенку интересный и доступный ему по содержанию рассказ и затем спросить, понравился ли он ему.</a:t>
            </a:r>
          </a:p>
          <a:p>
            <a:pPr>
              <a:buNone/>
            </a:pPr>
            <a:r>
              <a:rPr lang="ru-RU" dirty="0" smtClean="0"/>
              <a:t>Можно также задать несколько уточняющих вопросов по содержанию рассказа. Обязательно нужно объяснить ребенку значение незнакомых слов.    Важно обратить внимание на «красивые» обороты речи. Можно рассмотреть иллюстрации. Перед повторным чтением рассказа предложите ребёнку ещё раз внимательно его прослушать и постараться запомнить, а затем пересказать близко к оригиналу.</a:t>
            </a:r>
          </a:p>
          <a:p>
            <a:endParaRPr lang="ru-RU" dirty="0"/>
          </a:p>
        </p:txBody>
      </p:sp>
      <p:sp>
        <p:nvSpPr>
          <p:cNvPr id="3" name="Заголовок 2"/>
          <p:cNvSpPr>
            <a:spLocks noGrp="1"/>
          </p:cNvSpPr>
          <p:nvPr>
            <p:ph type="title"/>
          </p:nvPr>
        </p:nvSpPr>
        <p:spPr/>
        <p:txBody>
          <a:bodyPr>
            <a:normAutofit fontScale="90000"/>
          </a:bodyPr>
          <a:lstStyle/>
          <a:p>
            <a:r>
              <a:rPr lang="ru-RU" dirty="0" smtClean="0"/>
              <a:t>Приёмы работы по формированию связной речи</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Существительные</a:t>
            </a:r>
          </a:p>
          <a:p>
            <a:r>
              <a:rPr lang="ru-RU" dirty="0" smtClean="0"/>
              <a:t>Глаголы</a:t>
            </a:r>
          </a:p>
          <a:p>
            <a:r>
              <a:rPr lang="ru-RU" dirty="0" smtClean="0"/>
              <a:t>Прилагательные</a:t>
            </a:r>
          </a:p>
          <a:p>
            <a:r>
              <a:rPr lang="ru-RU" dirty="0" smtClean="0"/>
              <a:t>Наречия</a:t>
            </a:r>
          </a:p>
        </p:txBody>
      </p:sp>
      <p:sp>
        <p:nvSpPr>
          <p:cNvPr id="3" name="Заголовок 2"/>
          <p:cNvSpPr>
            <a:spLocks noGrp="1"/>
          </p:cNvSpPr>
          <p:nvPr>
            <p:ph type="title"/>
          </p:nvPr>
        </p:nvSpPr>
        <p:spPr/>
        <p:txBody>
          <a:bodyPr>
            <a:normAutofit fontScale="90000"/>
          </a:bodyPr>
          <a:lstStyle/>
          <a:p>
            <a:r>
              <a:rPr lang="ru-RU" dirty="0" smtClean="0"/>
              <a:t>Качественный состав словаря дошкольника</a:t>
            </a:r>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pPr>
              <a:buNone/>
            </a:pPr>
            <a:r>
              <a:rPr lang="ru-RU" dirty="0" smtClean="0"/>
              <a:t>8. </a:t>
            </a:r>
            <a:r>
              <a:rPr lang="ru-RU" i="1" dirty="0" smtClean="0"/>
              <a:t>Самостоятельное составление рассказа.</a:t>
            </a:r>
            <a:endParaRPr lang="ru-RU" dirty="0" smtClean="0"/>
          </a:p>
          <a:p>
            <a:pPr>
              <a:buNone/>
            </a:pPr>
            <a:r>
              <a:rPr lang="ru-RU" dirty="0" smtClean="0"/>
              <a:t>Чаще всего это бывают рассказы из личного опыта ребёнка. Он требует от ребёнка умения самостоятельно подбирать нужные слова, правильно строить предложения, а также определять и удерживать в памяти всю последовательность событий. Поэтому первые небольшие по объёму самостоятельные рассказы детей обязательно должны быть связаны с наглядной ситуацией. Примерными темами для подобных рассказов могут служить следующие:</a:t>
            </a:r>
          </a:p>
          <a:p>
            <a:pPr>
              <a:buNone/>
            </a:pPr>
            <a:r>
              <a:rPr lang="ru-RU" dirty="0" smtClean="0"/>
              <a:t>    • рассказ о дне, проведенном в детском саду;</a:t>
            </a:r>
            <a:br>
              <a:rPr lang="ru-RU" dirty="0" smtClean="0"/>
            </a:br>
            <a:r>
              <a:rPr lang="ru-RU" dirty="0" smtClean="0"/>
              <a:t> • рассказ о впечатлениях от посещения зоопарка (театра, цирка и т.д.);</a:t>
            </a:r>
            <a:br>
              <a:rPr lang="ru-RU" dirty="0" smtClean="0"/>
            </a:br>
            <a:r>
              <a:rPr lang="ru-RU" dirty="0" smtClean="0"/>
              <a:t> • рассказ о прогулке по осеннему или зимнему лесу.</a:t>
            </a:r>
          </a:p>
          <a:p>
            <a:endParaRPr lang="ru-RU" dirty="0"/>
          </a:p>
        </p:txBody>
      </p:sp>
      <p:sp>
        <p:nvSpPr>
          <p:cNvPr id="3" name="Заголовок 2"/>
          <p:cNvSpPr>
            <a:spLocks noGrp="1"/>
          </p:cNvSpPr>
          <p:nvPr>
            <p:ph type="title"/>
          </p:nvPr>
        </p:nvSpPr>
        <p:spPr/>
        <p:txBody>
          <a:bodyPr>
            <a:normAutofit fontScale="90000"/>
          </a:bodyPr>
          <a:lstStyle/>
          <a:p>
            <a:r>
              <a:rPr lang="ru-RU" dirty="0" smtClean="0"/>
              <a:t>Приёмы работы по формированию связной речи</a:t>
            </a: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half" idx="2"/>
          </p:nvPr>
        </p:nvSpPr>
        <p:spPr/>
        <p:txBody>
          <a:bodyPr/>
          <a:lstStyle/>
          <a:p>
            <a:endParaRPr lang="ru-RU"/>
          </a:p>
        </p:txBody>
      </p:sp>
      <p:sp>
        <p:nvSpPr>
          <p:cNvPr id="4" name="Заголовок 3"/>
          <p:cNvSpPr>
            <a:spLocks noGrp="1"/>
          </p:cNvSpPr>
          <p:nvPr>
            <p:ph type="title"/>
          </p:nvPr>
        </p:nvSpPr>
        <p:spPr/>
        <p:txBody>
          <a:bodyPr>
            <a:normAutofit fontScale="90000"/>
          </a:bodyPr>
          <a:lstStyle/>
          <a:p>
            <a:r>
              <a:rPr lang="ru-RU" dirty="0" smtClean="0"/>
              <a:t>Все эти занятия не только значительно обогатят словарный запас ребенка, но и положат начало развитию его наблюдательности над словами, пробудят интерес к языку. </a:t>
            </a:r>
            <a:br>
              <a:rPr lang="ru-RU" dirty="0" smtClean="0"/>
            </a:br>
            <a:endParaRPr lang="ru-RU" dirty="0"/>
          </a:p>
        </p:txBody>
      </p:sp>
      <p:pic>
        <p:nvPicPr>
          <p:cNvPr id="5" name="Рисунок 4" descr="640.cd81ca5c77d6.jpg"/>
          <p:cNvPicPr>
            <a:picLocks noGrp="1"/>
          </p:cNvPicPr>
          <p:nvPr>
            <p:ph type="pic" idx="1"/>
          </p:nvPr>
        </p:nvPicPr>
        <p:blipFill>
          <a:blip r:embed="rId2" cstate="print"/>
          <a:srcRect t="25246" b="25246"/>
          <a:stretch>
            <a:fillRect/>
          </a:stretch>
        </p:blipFill>
        <p:spPr>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Появляется в возрасте 3-3,5 лет</a:t>
            </a:r>
          </a:p>
          <a:p>
            <a:r>
              <a:rPr lang="ru-RU" dirty="0" smtClean="0"/>
              <a:t>В словаре слова объединены в тематические группы  (усваивать словарь по определенной системе)</a:t>
            </a:r>
          </a:p>
          <a:p>
            <a:pPr>
              <a:buNone/>
            </a:pPr>
            <a:r>
              <a:rPr lang="ru-RU" b="1" dirty="0" smtClean="0"/>
              <a:t>..«бесконечное разнообразие, многогранность окружающего мира подавила бы нас своею сложностью»</a:t>
            </a:r>
          </a:p>
          <a:p>
            <a:pPr>
              <a:buNone/>
            </a:pPr>
            <a:endParaRPr lang="ru-RU" b="1" dirty="0" smtClean="0"/>
          </a:p>
          <a:p>
            <a:pPr>
              <a:buNone/>
            </a:pPr>
            <a:r>
              <a:rPr lang="ru-RU" b="1" dirty="0" smtClean="0"/>
              <a:t>						</a:t>
            </a:r>
            <a:r>
              <a:rPr lang="ru-RU" dirty="0" err="1" smtClean="0"/>
              <a:t>Дж.Брунер</a:t>
            </a:r>
            <a:endParaRPr lang="ru-RU" b="1" dirty="0"/>
          </a:p>
        </p:txBody>
      </p:sp>
      <p:sp>
        <p:nvSpPr>
          <p:cNvPr id="3" name="Заголовок 2"/>
          <p:cNvSpPr>
            <a:spLocks noGrp="1"/>
          </p:cNvSpPr>
          <p:nvPr>
            <p:ph type="title"/>
          </p:nvPr>
        </p:nvSpPr>
        <p:spPr/>
        <p:txBody>
          <a:bodyPr>
            <a:normAutofit fontScale="90000"/>
          </a:bodyPr>
          <a:lstStyle/>
          <a:p>
            <a:r>
              <a:rPr lang="ru-RU" dirty="0" smtClean="0"/>
              <a:t>Обобщение </a:t>
            </a:r>
            <a:br>
              <a:rPr lang="ru-RU" dirty="0" smtClean="0"/>
            </a:b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Овладение законами словообразования с 2 до 8 лет</a:t>
            </a:r>
          </a:p>
          <a:p>
            <a:r>
              <a:rPr lang="ru-RU" dirty="0" smtClean="0"/>
              <a:t>Возрастные своеобразия: при образовании притяж.прил. Не учитывают чередование согласных звуков в корне (у верблюда голова – </a:t>
            </a:r>
            <a:r>
              <a:rPr lang="ru-RU" dirty="0" err="1" smtClean="0"/>
              <a:t>верблюдья</a:t>
            </a:r>
            <a:r>
              <a:rPr lang="ru-RU" dirty="0" smtClean="0"/>
              <a:t>, </a:t>
            </a:r>
            <a:r>
              <a:rPr lang="ru-RU" dirty="0" err="1" smtClean="0"/>
              <a:t>петухиная</a:t>
            </a:r>
            <a:r>
              <a:rPr lang="ru-RU" dirty="0" smtClean="0"/>
              <a:t> и т.п.)</a:t>
            </a:r>
          </a:p>
          <a:p>
            <a:endParaRPr lang="ru-RU" dirty="0"/>
          </a:p>
        </p:txBody>
      </p:sp>
      <p:sp>
        <p:nvSpPr>
          <p:cNvPr id="3" name="Заголовок 2"/>
          <p:cNvSpPr>
            <a:spLocks noGrp="1"/>
          </p:cNvSpPr>
          <p:nvPr>
            <p:ph type="title"/>
          </p:nvPr>
        </p:nvSpPr>
        <p:spPr/>
        <p:txBody>
          <a:bodyPr>
            <a:normAutofit/>
          </a:bodyPr>
          <a:lstStyle/>
          <a:p>
            <a:r>
              <a:rPr lang="ru-RU" dirty="0" smtClean="0"/>
              <a:t>Словообразование </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При нормальном ходе речевого развития протекает с учетом основных закономерностей языка. По аналогии со словами «водопроводчик», «электрик» и т.п.  Ребенок образует «</a:t>
            </a:r>
            <a:r>
              <a:rPr lang="ru-RU" dirty="0" err="1" smtClean="0"/>
              <a:t>газочник</a:t>
            </a:r>
            <a:r>
              <a:rPr lang="ru-RU" dirty="0" smtClean="0"/>
              <a:t>», закрытый пакет надо «</a:t>
            </a:r>
            <a:r>
              <a:rPr lang="ru-RU" dirty="0" err="1" smtClean="0"/>
              <a:t>распакетить</a:t>
            </a:r>
            <a:r>
              <a:rPr lang="ru-RU" dirty="0" smtClean="0"/>
              <a:t>» по аналогии с раскрыть.</a:t>
            </a:r>
            <a:endParaRPr lang="ru-RU" dirty="0"/>
          </a:p>
        </p:txBody>
      </p:sp>
      <p:sp>
        <p:nvSpPr>
          <p:cNvPr id="3" name="Заголовок 2"/>
          <p:cNvSpPr>
            <a:spLocks noGrp="1"/>
          </p:cNvSpPr>
          <p:nvPr>
            <p:ph type="title"/>
          </p:nvPr>
        </p:nvSpPr>
        <p:spPr/>
        <p:txBody>
          <a:bodyPr/>
          <a:lstStyle/>
          <a:p>
            <a:r>
              <a:rPr lang="ru-RU" dirty="0" smtClean="0"/>
              <a:t>Словотворчество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Многозначность (ручка)</a:t>
            </a:r>
          </a:p>
          <a:p>
            <a:r>
              <a:rPr lang="ru-RU" dirty="0" smtClean="0"/>
              <a:t>Фразеологизмы (золотые руки)</a:t>
            </a:r>
            <a:endParaRPr lang="ru-RU" dirty="0"/>
          </a:p>
        </p:txBody>
      </p:sp>
      <p:sp>
        <p:nvSpPr>
          <p:cNvPr id="3" name="Заголовок 2"/>
          <p:cNvSpPr>
            <a:spLocks noGrp="1"/>
          </p:cNvSpPr>
          <p:nvPr>
            <p:ph type="title"/>
          </p:nvPr>
        </p:nvSpPr>
        <p:spPr/>
        <p:txBody>
          <a:bodyPr>
            <a:normAutofit fontScale="90000"/>
          </a:bodyPr>
          <a:lstStyle/>
          <a:p>
            <a:r>
              <a:rPr lang="ru-RU" dirty="0" smtClean="0"/>
              <a:t>Качественный прирост </a:t>
            </a:r>
            <a:r>
              <a:rPr lang="ru-RU" dirty="0" err="1" smtClean="0"/>
              <a:t>словара</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dirty="0" smtClean="0"/>
              <a:t>Именами существительными</a:t>
            </a:r>
            <a:r>
              <a:rPr lang="ru-RU" dirty="0" smtClean="0"/>
              <a:t>:</a:t>
            </a:r>
          </a:p>
          <a:p>
            <a:pPr>
              <a:buFontTx/>
              <a:buChar char="-"/>
            </a:pPr>
            <a:r>
              <a:rPr lang="ru-RU" dirty="0" smtClean="0"/>
              <a:t>Обобщение (домашние, дикие и т.п.)</a:t>
            </a:r>
          </a:p>
          <a:p>
            <a:pPr>
              <a:buFontTx/>
              <a:buChar char="-"/>
            </a:pPr>
            <a:r>
              <a:rPr lang="ru-RU" dirty="0" smtClean="0"/>
              <a:t>Детеныши (у козы – козленок и т.п.)</a:t>
            </a:r>
          </a:p>
          <a:p>
            <a:pPr>
              <a:buFontTx/>
              <a:buChar char="-"/>
            </a:pPr>
            <a:r>
              <a:rPr lang="ru-RU" dirty="0" smtClean="0"/>
              <a:t>Уменьшительно-ласкательные слова (стол – столик)</a:t>
            </a:r>
            <a:endParaRPr lang="ru-RU" dirty="0"/>
          </a:p>
        </p:txBody>
      </p:sp>
      <p:sp>
        <p:nvSpPr>
          <p:cNvPr id="3" name="Заголовок 2"/>
          <p:cNvSpPr>
            <a:spLocks noGrp="1"/>
          </p:cNvSpPr>
          <p:nvPr>
            <p:ph type="title"/>
          </p:nvPr>
        </p:nvSpPr>
        <p:spPr/>
        <p:txBody>
          <a:bodyPr/>
          <a:lstStyle/>
          <a:p>
            <a:r>
              <a:rPr lang="ru-RU" dirty="0" smtClean="0"/>
              <a:t>Обогащение словаря</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dirty="0" smtClean="0"/>
              <a:t>Глаголами:</a:t>
            </a:r>
          </a:p>
          <a:p>
            <a:pPr>
              <a:buFontTx/>
              <a:buChar char="-"/>
            </a:pPr>
            <a:r>
              <a:rPr lang="ru-RU" dirty="0" smtClean="0"/>
              <a:t>Способы передвижения (бабочки, мухи, комары – летают)</a:t>
            </a:r>
          </a:p>
          <a:p>
            <a:pPr>
              <a:buFontTx/>
              <a:buChar char="-"/>
            </a:pPr>
            <a:r>
              <a:rPr lang="ru-RU" dirty="0" smtClean="0"/>
              <a:t>Действия одного животного (собака лежит, стоит, бежит, лает, спит, ест)</a:t>
            </a:r>
          </a:p>
          <a:p>
            <a:pPr>
              <a:buFontTx/>
              <a:buChar char="-"/>
            </a:pPr>
            <a:r>
              <a:rPr lang="ru-RU" dirty="0" smtClean="0"/>
              <a:t>Кто как подает голос (собака – лает и т.п.) (стих, статья)</a:t>
            </a:r>
          </a:p>
          <a:p>
            <a:pPr>
              <a:buFontTx/>
              <a:buChar char="-"/>
            </a:pPr>
            <a:r>
              <a:rPr lang="ru-RU" dirty="0" smtClean="0"/>
              <a:t>Образование новых глаголов с помощью приставок (входит, выходит)</a:t>
            </a:r>
          </a:p>
          <a:p>
            <a:pPr>
              <a:buFontTx/>
              <a:buChar char="-"/>
            </a:pPr>
            <a:endParaRPr lang="ru-RU" dirty="0"/>
          </a:p>
        </p:txBody>
      </p:sp>
      <p:sp>
        <p:nvSpPr>
          <p:cNvPr id="3" name="Заголовок 2"/>
          <p:cNvSpPr>
            <a:spLocks noGrp="1"/>
          </p:cNvSpPr>
          <p:nvPr>
            <p:ph type="title"/>
          </p:nvPr>
        </p:nvSpPr>
        <p:spPr/>
        <p:txBody>
          <a:bodyPr/>
          <a:lstStyle/>
          <a:p>
            <a:r>
              <a:rPr lang="ru-RU" dirty="0" smtClean="0"/>
              <a:t>Обогащение словаря</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573</TotalTime>
  <Words>813</Words>
  <Application>Microsoft Office PowerPoint</Application>
  <PresentationFormat>Экран (4:3)</PresentationFormat>
  <Paragraphs>105</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Открытая</vt:lpstr>
      <vt:lpstr>Развитие словаря и связной речи в дошкольном возрасте</vt:lpstr>
      <vt:lpstr>Количественный рост словаря (примерный)</vt:lpstr>
      <vt:lpstr>Качественный состав словаря дошкольника</vt:lpstr>
      <vt:lpstr>Обобщение  </vt:lpstr>
      <vt:lpstr>Словообразование </vt:lpstr>
      <vt:lpstr>Словотворчество </vt:lpstr>
      <vt:lpstr>Качественный прирост словара</vt:lpstr>
      <vt:lpstr>Обогащение словаря</vt:lpstr>
      <vt:lpstr>Обогащение словаря</vt:lpstr>
      <vt:lpstr>Обогащение словаря</vt:lpstr>
      <vt:lpstr>Обогащение словаря</vt:lpstr>
      <vt:lpstr>Связная речь</vt:lpstr>
      <vt:lpstr>Формы связной речи</vt:lpstr>
      <vt:lpstr> Требования к диалогической речи по возрастным группам </vt:lpstr>
      <vt:lpstr>Требования к диалогической речи по возрастным группам</vt:lpstr>
      <vt:lpstr>Требования к диалогической речи по возрастным группам</vt:lpstr>
      <vt:lpstr>Слайд 17</vt:lpstr>
      <vt:lpstr> Задачи и содержание обучения монологической речи </vt:lpstr>
      <vt:lpstr>Требования к монологической речи по возрастным группам</vt:lpstr>
      <vt:lpstr>Требования к монологической речи по возрастным группам</vt:lpstr>
      <vt:lpstr>Требования к монологической речи по возрастным группам</vt:lpstr>
      <vt:lpstr>Последовательность работы над связной речью</vt:lpstr>
      <vt:lpstr>Приёмы работы по формированию связной речи</vt:lpstr>
      <vt:lpstr>Приёмы работы по формированию связной речи</vt:lpstr>
      <vt:lpstr>Приёмы работы по формированию связной речи</vt:lpstr>
      <vt:lpstr>Приёмы работы по формированию связной речи</vt:lpstr>
      <vt:lpstr>Приёмы работы по формированию связной речи</vt:lpstr>
      <vt:lpstr>Приёмы работы по формированию связной речи</vt:lpstr>
      <vt:lpstr>Приёмы работы по формированию связной речи</vt:lpstr>
      <vt:lpstr>Приёмы работы по формированию связной речи</vt:lpstr>
      <vt:lpstr>Все эти занятия не только значительно обогатят словарный запас ребенка, но и положат начало развитию его наблюдательности над словами, пробудят интерес к языку.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Развитие словаря дошкольника</dc:title>
  <dc:creator>Лена</dc:creator>
  <cp:lastModifiedBy>user</cp:lastModifiedBy>
  <cp:revision>34</cp:revision>
  <dcterms:created xsi:type="dcterms:W3CDTF">2022-05-17T08:39:57Z</dcterms:created>
  <dcterms:modified xsi:type="dcterms:W3CDTF">2023-02-03T09:04:52Z</dcterms:modified>
</cp:coreProperties>
</file>